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0"/>
  </p:notesMasterIdLst>
  <p:sldIdLst>
    <p:sldId id="349" r:id="rId3"/>
    <p:sldId id="294" r:id="rId4"/>
    <p:sldId id="348" r:id="rId5"/>
    <p:sldId id="293" r:id="rId6"/>
    <p:sldId id="273" r:id="rId7"/>
    <p:sldId id="260" r:id="rId8"/>
    <p:sldId id="261" r:id="rId9"/>
    <p:sldId id="312" r:id="rId10"/>
    <p:sldId id="313" r:id="rId11"/>
    <p:sldId id="315" r:id="rId12"/>
    <p:sldId id="314" r:id="rId13"/>
    <p:sldId id="319" r:id="rId14"/>
    <p:sldId id="332" r:id="rId15"/>
    <p:sldId id="320" r:id="rId16"/>
    <p:sldId id="321" r:id="rId17"/>
    <p:sldId id="322" r:id="rId18"/>
    <p:sldId id="343" r:id="rId19"/>
    <p:sldId id="303" r:id="rId20"/>
    <p:sldId id="323" r:id="rId21"/>
    <p:sldId id="264" r:id="rId22"/>
    <p:sldId id="344" r:id="rId23"/>
    <p:sldId id="347" r:id="rId24"/>
    <p:sldId id="265" r:id="rId25"/>
    <p:sldId id="266" r:id="rId26"/>
    <p:sldId id="333" r:id="rId27"/>
    <p:sldId id="331" r:id="rId28"/>
    <p:sldId id="338" r:id="rId29"/>
    <p:sldId id="328" r:id="rId30"/>
    <p:sldId id="339" r:id="rId31"/>
    <p:sldId id="329" r:id="rId32"/>
    <p:sldId id="340" r:id="rId33"/>
    <p:sldId id="345" r:id="rId34"/>
    <p:sldId id="346" r:id="rId35"/>
    <p:sldId id="330" r:id="rId36"/>
    <p:sldId id="341" r:id="rId37"/>
    <p:sldId id="267" r:id="rId38"/>
    <p:sldId id="34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23A3FC-8A29-2F12-C057-742EA6A8C75C}" name="Rivers, Helen" initials="RH" userId="S::Helen.Rivers@leeds.gov.uk::097f08a0-0f4f-4e49-b1cd-e2ddb5615c7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41566E-742D-4645-A829-90513E35C0CA}" v="74" dt="2025-01-31T01:17:43.687"/>
    <p1510:client id="{D0434607-6298-486E-83A0-ABBBF97ECE55}" v="34" dt="2025-01-31T01:08:29.3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8/10/relationships/authors" Target="authors.xml"/><Relationship Id="rId20" Type="http://schemas.openxmlformats.org/officeDocument/2006/relationships/slide" Target="slides/slide18.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3B67D9-27E2-EF49-B7B2-AF8DB3BB94D6}" type="datetimeFigureOut">
              <a:rPr lang="en-US" smtClean="0"/>
              <a:t>3/11/2025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D9944B-6701-DB41-9F55-93BC78701AB5}" type="slidenum">
              <a:rPr lang="en-US" smtClean="0"/>
              <a:t>‹#›</a:t>
            </a:fld>
            <a:endParaRPr lang="en-US"/>
          </a:p>
        </p:txBody>
      </p:sp>
    </p:spTree>
    <p:extLst>
      <p:ext uri="{BB962C8B-B14F-4D97-AF65-F5344CB8AC3E}">
        <p14:creationId xmlns:p14="http://schemas.microsoft.com/office/powerpoint/2010/main" val="3518594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jewishmuseum.org.uk/schools/asset/procession-of-the-law/"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ritualtrip.com/sukkot/decorations"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creativecommons.org/licenses/by-nd/3.0/"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ommons.wikimedia.org/wiki/File:Open_Torah,_the_Jewish_Holy_Book.jpg"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i="0">
                <a:solidFill>
                  <a:srgbClr val="000000"/>
                </a:solidFill>
                <a:effectLst/>
                <a:latin typeface="Tenorite" pitchFamily="2" charset="0"/>
              </a:rPr>
              <a:t>Previous learning: </a:t>
            </a:r>
            <a:r>
              <a:rPr lang="en-GB" b="0" i="0" u="none" strike="noStrike">
                <a:solidFill>
                  <a:srgbClr val="454545"/>
                </a:solidFill>
                <a:effectLst/>
                <a:latin typeface="Tenorite" pitchFamily="2" charset="0"/>
              </a:rPr>
              <a:t>The story of Moses is included in LKS2 unit CL2.6 and UKS2 unit CU2.6.</a:t>
            </a:r>
            <a:endParaRPr lang="en-GB" sz="1200" b="0" i="0">
              <a:solidFill>
                <a:srgbClr val="000000"/>
              </a:solidFill>
              <a:effectLst/>
              <a:latin typeface="Tenorite" pitchFamily="2" charset="0"/>
            </a:endParaRPr>
          </a:p>
          <a:p>
            <a:pPr marL="171450" indent="-171450">
              <a:buFont typeface="Arial" panose="020B0604020202020204" pitchFamily="34" charset="0"/>
              <a:buChar char="•"/>
            </a:pPr>
            <a:r>
              <a:rPr lang="en-GB" sz="1200" b="0" i="0">
                <a:solidFill>
                  <a:srgbClr val="000000"/>
                </a:solidFill>
                <a:effectLst/>
                <a:latin typeface="Tenorite" pitchFamily="2" charset="0"/>
              </a:rPr>
              <a:t>Please refer to the full unit plan for more activities and resources. </a:t>
            </a:r>
          </a:p>
          <a:p>
            <a:pPr marL="171450" indent="-171450">
              <a:buFont typeface="Arial" panose="020B0604020202020204" pitchFamily="34" charset="0"/>
              <a:buChar char="•"/>
            </a:pPr>
            <a:r>
              <a:rPr lang="en-GB" sz="1200" b="0" i="0">
                <a:solidFill>
                  <a:srgbClr val="000000"/>
                </a:solidFill>
                <a:effectLst/>
                <a:latin typeface="Tenorite" pitchFamily="2" charset="0"/>
              </a:rPr>
              <a:t>Please note that individual slides may have additional notes added in the ‘Notes’ section. </a:t>
            </a:r>
            <a:endParaRPr lang="en-US">
              <a:latin typeface="Tenorite" pitchFamily="2" charset="0"/>
            </a:endParaRPr>
          </a:p>
        </p:txBody>
      </p:sp>
      <p:sp>
        <p:nvSpPr>
          <p:cNvPr id="4" name="Slide Number Placeholder 3"/>
          <p:cNvSpPr>
            <a:spLocks noGrp="1"/>
          </p:cNvSpPr>
          <p:nvPr>
            <p:ph type="sldNum" sz="quarter" idx="5"/>
          </p:nvPr>
        </p:nvSpPr>
        <p:spPr/>
        <p:txBody>
          <a:bodyPr/>
          <a:lstStyle/>
          <a:p>
            <a:fld id="{55D9944B-6701-DB41-9F55-93BC78701AB5}" type="slidenum">
              <a:rPr lang="en-US" smtClean="0"/>
              <a:t>2</a:t>
            </a:fld>
            <a:endParaRPr lang="en-US"/>
          </a:p>
        </p:txBody>
      </p:sp>
    </p:spTree>
    <p:extLst>
      <p:ext uri="{BB962C8B-B14F-4D97-AF65-F5344CB8AC3E}">
        <p14:creationId xmlns:p14="http://schemas.microsoft.com/office/powerpoint/2010/main" val="146473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effectLst/>
                <a:latin typeface="UICTFontTextStyleBody"/>
              </a:rPr>
              <a:t>Two tasks are provided in this PowerPoint, to cover both </a:t>
            </a:r>
            <a:r>
              <a:rPr lang="en-GB" b="0" i="0" err="1">
                <a:effectLst/>
                <a:latin typeface="UICTFontTextStyleBody"/>
              </a:rPr>
              <a:t>Sukkot</a:t>
            </a:r>
            <a:r>
              <a:rPr lang="en-GB" b="0" i="0">
                <a:effectLst/>
                <a:latin typeface="UICTFontTextStyleBody"/>
              </a:rPr>
              <a:t> and </a:t>
            </a:r>
            <a:r>
              <a:rPr lang="en-GB" b="0" i="0" err="1">
                <a:effectLst/>
                <a:latin typeface="UICTFontTextStyleBody"/>
              </a:rPr>
              <a:t>Simchat</a:t>
            </a:r>
            <a:r>
              <a:rPr lang="en-GB" b="0" i="0">
                <a:effectLst/>
                <a:latin typeface="UICTFontTextStyleBody"/>
              </a:rPr>
              <a:t> Torah.</a:t>
            </a:r>
          </a:p>
          <a:p>
            <a:endParaRPr lang="en-GB" b="0" i="0">
              <a:effectLst/>
              <a:latin typeface="UICTFontTextStyleBody"/>
            </a:endParaRPr>
          </a:p>
          <a:p>
            <a:r>
              <a:rPr lang="en-GB" b="0" i="0">
                <a:effectLst/>
                <a:latin typeface="UICTFontTextStyleBody"/>
              </a:rPr>
              <a:t>This PowerPoint/topic could therefore be delivered over two lessons.</a:t>
            </a:r>
          </a:p>
          <a:p>
            <a:endParaRPr lang="en-GB" b="0" i="0">
              <a:effectLst/>
              <a:latin typeface="UICTFontTextStyleBody"/>
            </a:endParaRPr>
          </a:p>
          <a:p>
            <a:endParaRPr lang="en-GB" b="0" i="0">
              <a:effectLst/>
              <a:latin typeface="UICTFontTextStyleBody"/>
            </a:endParaRPr>
          </a:p>
          <a:p>
            <a:r>
              <a:rPr lang="en-GB" b="0" i="0">
                <a:effectLst/>
                <a:latin typeface="UICTFontTextStyleBody"/>
              </a:rPr>
              <a:t>Other activities:</a:t>
            </a:r>
          </a:p>
          <a:p>
            <a:endParaRPr lang="en-GB" b="0" i="0">
              <a:effectLst/>
              <a:latin typeface="UICTFontTextStyleBody"/>
            </a:endParaRPr>
          </a:p>
          <a:p>
            <a:endParaRPr lang="en-GB" b="0" i="0">
              <a:effectLst/>
              <a:latin typeface="UICTFontTextStyleBody"/>
            </a:endParaRPr>
          </a:p>
          <a:p>
            <a:pPr marL="171450" indent="-171450">
              <a:buFont typeface="Arial" panose="020B0604020202020204" pitchFamily="34" charset="0"/>
              <a:buChar char="•"/>
            </a:pPr>
            <a:r>
              <a:rPr lang="en-GB" b="0" i="0">
                <a:effectLst/>
                <a:latin typeface="UICTFontTextStyleBody"/>
              </a:rPr>
              <a:t>Interview a Jewish person about the importance of the Torah to them. Choose questions carefully. Or Watch clip 09 'The Torah' here https://</a:t>
            </a:r>
            <a:r>
              <a:rPr lang="en-GB" b="0" i="0" err="1">
                <a:effectLst/>
                <a:latin typeface="UICTFontTextStyleBody"/>
              </a:rPr>
              <a:t>www.penninelearning.com</a:t>
            </a:r>
            <a:r>
              <a:rPr lang="en-GB" b="0" i="0">
                <a:effectLst/>
                <a:latin typeface="UICTFontTextStyleBody"/>
              </a:rPr>
              <a:t>/videos/</a:t>
            </a:r>
          </a:p>
          <a:p>
            <a:pPr marL="171450" indent="-171450">
              <a:buFont typeface="Arial" panose="020B0604020202020204" pitchFamily="34" charset="0"/>
              <a:buChar char="•"/>
            </a:pPr>
            <a:endParaRPr lang="en-GB" b="0" i="0">
              <a:effectLst/>
              <a:latin typeface="UICTFontTextStyleBody"/>
            </a:endParaRPr>
          </a:p>
          <a:p>
            <a:pPr marL="171450" indent="-171450">
              <a:buFont typeface="Arial" panose="020B0604020202020204" pitchFamily="34" charset="0"/>
              <a:buChar char="•"/>
            </a:pPr>
            <a:r>
              <a:rPr lang="en-GB" sz="1200" b="0" i="0">
                <a:solidFill>
                  <a:srgbClr val="000000"/>
                </a:solidFill>
                <a:effectLst/>
                <a:latin typeface="Tenorite" pitchFamily="2" charset="0"/>
              </a:rPr>
              <a:t>Please refer to the full unit plan for more activities and resources. </a:t>
            </a:r>
            <a:endParaRPr lang="en-GB">
              <a:effectLst/>
              <a:latin typeface=".AppleSystemUIFont"/>
            </a:endParaRPr>
          </a:p>
        </p:txBody>
      </p:sp>
      <p:sp>
        <p:nvSpPr>
          <p:cNvPr id="4" name="Slide Number Placeholder 3"/>
          <p:cNvSpPr>
            <a:spLocks noGrp="1"/>
          </p:cNvSpPr>
          <p:nvPr>
            <p:ph type="sldNum" sz="quarter" idx="5"/>
          </p:nvPr>
        </p:nvSpPr>
        <p:spPr/>
        <p:txBody>
          <a:bodyPr/>
          <a:lstStyle/>
          <a:p>
            <a:fld id="{55D9944B-6701-DB41-9F55-93BC78701AB5}" type="slidenum">
              <a:rPr lang="en-US" smtClean="0"/>
              <a:t>20</a:t>
            </a:fld>
            <a:endParaRPr lang="en-US"/>
          </a:p>
        </p:txBody>
      </p:sp>
    </p:spTree>
    <p:extLst>
      <p:ext uri="{BB962C8B-B14F-4D97-AF65-F5344CB8AC3E}">
        <p14:creationId xmlns:p14="http://schemas.microsoft.com/office/powerpoint/2010/main" val="1517363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a:effectLst/>
                <a:latin typeface="UICTFontTextStyleBody"/>
              </a:rPr>
              <a:t>This activity could be completed as a mind map activity (see the next slide for an idea). Pupils can be given a picture of the Procession of the Law to stick in the middle of their mind map. </a:t>
            </a:r>
            <a:r>
              <a:rPr kumimoji="0" lang="en-GB" sz="1200" b="0" i="0" u="none" strike="noStrike" kern="1200" cap="none" spc="0" normalizeH="0" baseline="0" noProof="0">
                <a:ln>
                  <a:noFill/>
                </a:ln>
                <a:solidFill>
                  <a:prstClr val="black"/>
                </a:solidFill>
                <a:effectLst/>
                <a:uLnTx/>
                <a:uFillTx/>
                <a:latin typeface="UICTFontTextStyleBody"/>
                <a:ea typeface="+mn-ea"/>
                <a:cs typeface="+mn-cs"/>
              </a:rPr>
              <a:t>Link for the activity: </a:t>
            </a:r>
            <a:r>
              <a:rPr kumimoji="0" lang="en-GB" sz="1200" b="0" i="0" u="sng" strike="noStrike" kern="1200" cap="none" spc="0" normalizeH="0" baseline="0" noProof="0">
                <a:ln>
                  <a:noFill/>
                </a:ln>
                <a:solidFill>
                  <a:prstClr val="black"/>
                </a:solidFill>
                <a:effectLst/>
                <a:uLnTx/>
                <a:uFillTx/>
                <a:latin typeface="UICTFontTextStyleBody"/>
                <a:ea typeface="+mn-ea"/>
                <a:cs typeface="+mn-cs"/>
                <a:hlinkClick r:id="rId3"/>
              </a:rPr>
              <a:t>https://jewishmuseum.org.uk/schools/asset/procession-of-the-law/</a:t>
            </a:r>
            <a:endParaRPr kumimoji="0" lang="en-GB" sz="1200" b="0" i="0" u="sng" strike="noStrike" kern="1200" cap="none" spc="0" normalizeH="0" baseline="0" noProof="0">
              <a:ln>
                <a:noFill/>
              </a:ln>
              <a:solidFill>
                <a:prstClr val="black"/>
              </a:solidFill>
              <a:effectLst/>
              <a:uLnTx/>
              <a:uFillTx/>
              <a:latin typeface="UICTFontTextStyleBody"/>
              <a:ea typeface="+mn-ea"/>
              <a:cs typeface="+mn-cs"/>
            </a:endParaRPr>
          </a:p>
          <a:p>
            <a:endParaRPr lang="en-GB" b="0" i="0">
              <a:effectLst/>
              <a:latin typeface="UICTFontTextStyleBody"/>
            </a:endParaRPr>
          </a:p>
          <a:p>
            <a:endParaRPr lang="en-GB" b="0" i="0">
              <a:effectLst/>
              <a:latin typeface="UICTFontTextStyleBody"/>
            </a:endParaRPr>
          </a:p>
          <a:p>
            <a:r>
              <a:rPr lang="en-GB" b="0" i="0">
                <a:effectLst/>
                <a:latin typeface="UICTFontTextStyleBody"/>
              </a:rPr>
              <a:t>Encourage pupils to think about the following things:</a:t>
            </a:r>
          </a:p>
          <a:p>
            <a:pPr marL="171450" indent="-171450">
              <a:buFont typeface="Arial" panose="020B0604020202020204" pitchFamily="34" charset="0"/>
              <a:buChar char="•"/>
            </a:pPr>
            <a:r>
              <a:rPr lang="en-GB" b="0" i="0">
                <a:effectLst/>
                <a:latin typeface="UICTFontTextStyleBody"/>
              </a:rPr>
              <a:t>What can you see?</a:t>
            </a:r>
          </a:p>
          <a:p>
            <a:pPr marL="0" indent="0">
              <a:buFontTx/>
              <a:buNone/>
            </a:pPr>
            <a:r>
              <a:rPr lang="en-GB" b="0" i="0">
                <a:effectLst/>
                <a:latin typeface="UICTFontTextStyleBody"/>
              </a:rPr>
              <a:t>Details of Torah scrolls, candles and prayer shawls. How many Torah scrolls can the children spot? How are the shawls being worn? How many types of candle holders are there? </a:t>
            </a:r>
          </a:p>
          <a:p>
            <a:pPr marL="0" indent="0">
              <a:buFontTx/>
              <a:buNone/>
            </a:pPr>
            <a:endParaRPr lang="en-GB" b="0" i="0">
              <a:effectLst/>
              <a:latin typeface="UICTFontTextStyleBody"/>
            </a:endParaRPr>
          </a:p>
          <a:p>
            <a:pPr marL="171450" indent="-171450">
              <a:buFont typeface="Arial" panose="020B0604020202020204" pitchFamily="34" charset="0"/>
              <a:buChar char="•"/>
            </a:pPr>
            <a:r>
              <a:rPr lang="en-GB" b="0" i="0">
                <a:effectLst/>
                <a:latin typeface="UICTFontTextStyleBody"/>
              </a:rPr>
              <a:t>What do you know?</a:t>
            </a:r>
          </a:p>
          <a:p>
            <a:pPr marL="0" indent="0">
              <a:buFontTx/>
              <a:buNone/>
            </a:pPr>
            <a:r>
              <a:rPr lang="en-GB" b="0" i="0">
                <a:effectLst/>
                <a:latin typeface="UICTFontTextStyleBody"/>
              </a:rPr>
              <a:t>Encourage children to make links between what they can see with what they know about </a:t>
            </a:r>
            <a:r>
              <a:rPr lang="en-GB" b="0" i="0" err="1">
                <a:effectLst/>
                <a:latin typeface="UICTFontTextStyleBody"/>
              </a:rPr>
              <a:t>Simchat</a:t>
            </a:r>
            <a:r>
              <a:rPr lang="en-GB" b="0" i="0">
                <a:effectLst/>
                <a:latin typeface="UICTFontTextStyleBody"/>
              </a:rPr>
              <a:t> Torah and other aspects of Judaism, focusing on the great respect Jewish people have for the Torah.  </a:t>
            </a:r>
          </a:p>
          <a:p>
            <a:pPr marL="0" indent="0">
              <a:buFontTx/>
              <a:buNone/>
            </a:pPr>
            <a:r>
              <a:rPr lang="en-GB" b="0" i="0">
                <a:effectLst/>
                <a:latin typeface="UICTFontTextStyleBody"/>
              </a:rPr>
              <a:t>Why are there so many Torah scrolls?</a:t>
            </a:r>
          </a:p>
          <a:p>
            <a:pPr marL="0" indent="0">
              <a:buFontTx/>
              <a:buNone/>
            </a:pPr>
            <a:r>
              <a:rPr lang="en-GB" b="0" i="0">
                <a:effectLst/>
                <a:latin typeface="UICTFontTextStyleBody"/>
              </a:rPr>
              <a:t>Why might the Torahs be wrapped in cloaks?</a:t>
            </a:r>
          </a:p>
          <a:p>
            <a:pPr marL="0" indent="0">
              <a:buFontTx/>
              <a:buNone/>
            </a:pPr>
            <a:r>
              <a:rPr lang="en-GB" b="0" i="0">
                <a:effectLst/>
                <a:latin typeface="UICTFontTextStyleBody"/>
              </a:rPr>
              <a:t>Why are the Torahs so beautifully decorated?</a:t>
            </a:r>
          </a:p>
          <a:p>
            <a:pPr marL="0" indent="0">
              <a:buFontTx/>
              <a:buNone/>
            </a:pPr>
            <a:endParaRPr lang="en-GB" b="0" i="0">
              <a:effectLst/>
              <a:latin typeface="UICTFontTextStyleBody"/>
            </a:endParaRPr>
          </a:p>
          <a:p>
            <a:pPr marL="0" indent="0">
              <a:buFontTx/>
              <a:buNone/>
            </a:pPr>
            <a:endParaRPr lang="en-GB" b="0" i="0">
              <a:effectLst/>
              <a:latin typeface="UICTFontTextStyleBody"/>
            </a:endParaRPr>
          </a:p>
          <a:p>
            <a:pPr marL="171450" indent="-171450">
              <a:buFont typeface="Arial" panose="020B0604020202020204" pitchFamily="34" charset="0"/>
              <a:buChar char="•"/>
            </a:pPr>
            <a:r>
              <a:rPr lang="en-GB" b="0" i="0">
                <a:effectLst/>
                <a:latin typeface="UICTFontTextStyleBody"/>
              </a:rPr>
              <a:t>What do you wonder?</a:t>
            </a:r>
          </a:p>
          <a:p>
            <a:pPr marL="0" indent="0">
              <a:buFontTx/>
              <a:buNone/>
            </a:pPr>
            <a:r>
              <a:rPr lang="en-GB" b="0" i="0">
                <a:effectLst/>
                <a:latin typeface="UICTFontTextStyleBody"/>
              </a:rPr>
              <a:t>What do the children want to know when looking at the painting?</a:t>
            </a:r>
          </a:p>
          <a:p>
            <a:pPr marL="0" indent="0">
              <a:buFontTx/>
              <a:buNone/>
            </a:pPr>
            <a:endParaRPr lang="en-GB" b="0" i="0">
              <a:effectLst/>
              <a:latin typeface="UICTFontTextStyleBody"/>
            </a:endParaRPr>
          </a:p>
          <a:p>
            <a:endParaRPr lang="en-GB" b="0" i="0">
              <a:effectLst/>
              <a:latin typeface="UICTFontTextStyleBody"/>
            </a:endParaRPr>
          </a:p>
          <a:p>
            <a:endParaRPr lang="en-GB" b="0" i="0">
              <a:effectLst/>
              <a:latin typeface="UICTFontTextStyleBody"/>
            </a:endParaRPr>
          </a:p>
          <a:p>
            <a:r>
              <a:rPr lang="en-GB" b="0" i="0">
                <a:effectLst/>
                <a:latin typeface="UICTFontTextStyleBody"/>
              </a:rPr>
              <a:t>Link for the activity:</a:t>
            </a:r>
          </a:p>
          <a:p>
            <a:r>
              <a:rPr lang="en-GB" b="0" i="0" u="sng">
                <a:effectLst/>
                <a:latin typeface="UICTFontTextStyleBody"/>
                <a:hlinkClick r:id="rId3"/>
              </a:rPr>
              <a:t>https://</a:t>
            </a:r>
            <a:r>
              <a:rPr lang="en-GB" b="0" i="0" u="sng" err="1">
                <a:effectLst/>
                <a:latin typeface="UICTFontTextStyleBody"/>
                <a:hlinkClick r:id="rId3"/>
              </a:rPr>
              <a:t>jewishmuseum.org.uk</a:t>
            </a:r>
            <a:r>
              <a:rPr lang="en-GB" b="0" i="0" u="sng">
                <a:effectLst/>
                <a:latin typeface="UICTFontTextStyleBody"/>
                <a:hlinkClick r:id="rId3"/>
              </a:rPr>
              <a:t>/schools/asset/procession-of-the-law/</a:t>
            </a:r>
            <a:endParaRPr lang="en-GB" b="0" i="0" u="sng">
              <a:effectLst/>
              <a:latin typeface="UICTFontTextStyleBody"/>
            </a:endParaRPr>
          </a:p>
          <a:p>
            <a:endParaRPr lang="en-GB" b="0" i="0">
              <a:effectLst/>
              <a:latin typeface="UICTFontTextStyleBody"/>
            </a:endParaRPr>
          </a:p>
          <a:p>
            <a:endParaRPr lang="en-GB" b="0" i="0">
              <a:effectLst/>
              <a:latin typeface="UICTFontTextStyleBody"/>
            </a:endParaRPr>
          </a:p>
          <a:p>
            <a:r>
              <a:rPr lang="en-GB" b="0" i="0">
                <a:effectLst/>
                <a:latin typeface="UICTFontTextStyleBody"/>
              </a:rPr>
              <a:t>Explore the information under the 3 sections on the above link when discussing the children’s answers:</a:t>
            </a:r>
          </a:p>
          <a:p>
            <a:r>
              <a:rPr lang="en-GB" b="0" i="0">
                <a:effectLst/>
                <a:latin typeface="UICTFontTextStyleBody"/>
              </a:rPr>
              <a:t>What can we see?</a:t>
            </a:r>
          </a:p>
          <a:p>
            <a:r>
              <a:rPr lang="en-GB" b="0" i="0">
                <a:effectLst/>
                <a:latin typeface="UICTFontTextStyleBody"/>
              </a:rPr>
              <a:t>What do we know?</a:t>
            </a:r>
          </a:p>
          <a:p>
            <a:r>
              <a:rPr lang="en-GB" b="0" i="0">
                <a:effectLst/>
                <a:latin typeface="UICTFontTextStyleBody"/>
              </a:rPr>
              <a:t>What do we wonder?</a:t>
            </a:r>
          </a:p>
          <a:p>
            <a:endParaRPr lang="en-GB" b="0" i="0">
              <a:effectLst/>
              <a:latin typeface="UICTFontTextStyleBody"/>
            </a:endParaRPr>
          </a:p>
          <a:p>
            <a:endParaRPr lang="en-GB" b="0" i="0">
              <a:effectLst/>
              <a:latin typeface="UICTFontTextStyleBody"/>
            </a:endParaRPr>
          </a:p>
          <a:p>
            <a:endParaRPr lang="en-GB" b="0" i="0">
              <a:effectLst/>
              <a:latin typeface="UICTFontTextStyleBody"/>
            </a:endParaRPr>
          </a:p>
          <a:p>
            <a:r>
              <a:rPr lang="en-GB" b="0" i="0">
                <a:effectLst/>
                <a:latin typeface="UICTFontTextStyleBody"/>
              </a:rPr>
              <a:t>Two tasks are provided in this PowerPoint, to cover both </a:t>
            </a:r>
            <a:r>
              <a:rPr lang="en-GB" b="0" i="0" err="1">
                <a:effectLst/>
                <a:latin typeface="UICTFontTextStyleBody"/>
              </a:rPr>
              <a:t>Sukkot</a:t>
            </a:r>
            <a:r>
              <a:rPr lang="en-GB" b="0" i="0">
                <a:effectLst/>
                <a:latin typeface="UICTFontTextStyleBody"/>
              </a:rPr>
              <a:t> and </a:t>
            </a:r>
            <a:r>
              <a:rPr lang="en-GB" b="0" i="0" err="1">
                <a:effectLst/>
                <a:latin typeface="UICTFontTextStyleBody"/>
              </a:rPr>
              <a:t>Simchat</a:t>
            </a:r>
            <a:r>
              <a:rPr lang="en-GB" b="0" i="0">
                <a:effectLst/>
                <a:latin typeface="UICTFontTextStyleBody"/>
              </a:rPr>
              <a:t> Torah.</a:t>
            </a:r>
          </a:p>
          <a:p>
            <a:endParaRPr lang="en-GB" b="0" i="0">
              <a:effectLst/>
              <a:latin typeface="UICTFontTextStyleBody"/>
            </a:endParaRPr>
          </a:p>
          <a:p>
            <a:r>
              <a:rPr lang="en-GB" b="0" i="0">
                <a:effectLst/>
                <a:latin typeface="UICTFontTextStyleBody"/>
              </a:rPr>
              <a:t>This PowerPoint/topic could therefore be delivered over two lessons.</a:t>
            </a:r>
          </a:p>
          <a:p>
            <a:endParaRPr lang="en-GB" b="0" i="0">
              <a:effectLst/>
              <a:latin typeface="UICTFontTextStyleBody"/>
            </a:endParaRPr>
          </a:p>
          <a:p>
            <a:endParaRPr lang="en-GB" b="0" i="0">
              <a:effectLst/>
              <a:latin typeface="UICTFontTextStyleBody"/>
            </a:endParaRPr>
          </a:p>
          <a:p>
            <a:r>
              <a:rPr lang="en-GB" b="0" i="0">
                <a:effectLst/>
                <a:latin typeface="UICTFontTextStyleBody"/>
              </a:rPr>
              <a:t>Other activities:</a:t>
            </a:r>
          </a:p>
          <a:p>
            <a:endParaRPr lang="en-GB" b="0" i="0">
              <a:effectLst/>
              <a:latin typeface="UICTFontTextStyleBody"/>
            </a:endParaRPr>
          </a:p>
          <a:p>
            <a:endParaRPr lang="en-GB" b="0" i="0">
              <a:effectLst/>
              <a:latin typeface="UICTFontTextStyleBody"/>
            </a:endParaRPr>
          </a:p>
          <a:p>
            <a:pPr marL="171450" indent="-171450">
              <a:buFont typeface="Arial" panose="020B0604020202020204" pitchFamily="34" charset="0"/>
              <a:buChar char="•"/>
            </a:pPr>
            <a:r>
              <a:rPr lang="en-GB" b="0" i="0">
                <a:effectLst/>
                <a:latin typeface="UICTFontTextStyleBody"/>
              </a:rPr>
              <a:t>Interview a Jewish person about the importance of the Torah to them. Choose questions carefully. Or Watch clip 09 'The Torah' here https://</a:t>
            </a:r>
            <a:r>
              <a:rPr lang="en-GB" b="0" i="0" err="1">
                <a:effectLst/>
                <a:latin typeface="UICTFontTextStyleBody"/>
              </a:rPr>
              <a:t>www.penninelearning.com</a:t>
            </a:r>
            <a:r>
              <a:rPr lang="en-GB" b="0" i="0">
                <a:effectLst/>
                <a:latin typeface="UICTFontTextStyleBody"/>
              </a:rPr>
              <a:t>/videos/</a:t>
            </a:r>
          </a:p>
          <a:p>
            <a:pPr marL="171450" indent="-171450">
              <a:buFont typeface="Arial" panose="020B0604020202020204" pitchFamily="34" charset="0"/>
              <a:buChar char="•"/>
            </a:pPr>
            <a:endParaRPr lang="en-GB" b="0" i="0">
              <a:effectLst/>
              <a:latin typeface="UICTFontTextStyleBody"/>
            </a:endParaRPr>
          </a:p>
          <a:p>
            <a:pPr marL="171450" indent="-171450">
              <a:buFont typeface="Arial" panose="020B0604020202020204" pitchFamily="34" charset="0"/>
              <a:buChar char="•"/>
            </a:pPr>
            <a:r>
              <a:rPr lang="en-GB" sz="1200" b="0" i="0">
                <a:solidFill>
                  <a:srgbClr val="000000"/>
                </a:solidFill>
                <a:effectLst/>
                <a:latin typeface="Tenorite" pitchFamily="2" charset="0"/>
              </a:rPr>
              <a:t>Please refer to the full unit plan for more activities and resources. </a:t>
            </a:r>
            <a:endParaRPr lang="en-GB">
              <a:effectLst/>
              <a:latin typeface=".AppleSystemUIFont"/>
            </a:endParaRPr>
          </a:p>
        </p:txBody>
      </p:sp>
      <p:sp>
        <p:nvSpPr>
          <p:cNvPr id="4" name="Slide Number Placeholder 3"/>
          <p:cNvSpPr>
            <a:spLocks noGrp="1"/>
          </p:cNvSpPr>
          <p:nvPr>
            <p:ph type="sldNum" sz="quarter" idx="5"/>
          </p:nvPr>
        </p:nvSpPr>
        <p:spPr/>
        <p:txBody>
          <a:bodyPr/>
          <a:lstStyle/>
          <a:p>
            <a:fld id="{55D9944B-6701-DB41-9F55-93BC78701AB5}" type="slidenum">
              <a:rPr lang="en-US" smtClean="0"/>
              <a:t>21</a:t>
            </a:fld>
            <a:endParaRPr lang="en-US"/>
          </a:p>
        </p:txBody>
      </p:sp>
    </p:spTree>
    <p:extLst>
      <p:ext uri="{BB962C8B-B14F-4D97-AF65-F5344CB8AC3E}">
        <p14:creationId xmlns:p14="http://schemas.microsoft.com/office/powerpoint/2010/main" val="1517363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a:effectLst/>
                <a:latin typeface="UICTFontTextStyleBody"/>
              </a:rPr>
              <a:t>This activity could be completed as a mind map 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effectLst/>
                <a:latin typeface="UICTFontTextStyleBody"/>
              </a:rPr>
              <a:t>Pupils can be given a picture of the Procession of the Law to stick in the middle of their mind map.</a:t>
            </a:r>
          </a:p>
          <a:p>
            <a:endParaRPr lang="en-GB">
              <a:effectLst/>
              <a:latin typeface=".AppleSystemUIFont"/>
            </a:endParaRPr>
          </a:p>
        </p:txBody>
      </p:sp>
      <p:sp>
        <p:nvSpPr>
          <p:cNvPr id="4" name="Slide Number Placeholder 3"/>
          <p:cNvSpPr>
            <a:spLocks noGrp="1"/>
          </p:cNvSpPr>
          <p:nvPr>
            <p:ph type="sldNum" sz="quarter" idx="5"/>
          </p:nvPr>
        </p:nvSpPr>
        <p:spPr/>
        <p:txBody>
          <a:bodyPr/>
          <a:lstStyle/>
          <a:p>
            <a:fld id="{55D9944B-6701-DB41-9F55-93BC78701AB5}" type="slidenum">
              <a:rPr lang="en-US" smtClean="0"/>
              <a:t>22</a:t>
            </a:fld>
            <a:endParaRPr lang="en-US"/>
          </a:p>
        </p:txBody>
      </p:sp>
    </p:spTree>
    <p:extLst>
      <p:ext uri="{BB962C8B-B14F-4D97-AF65-F5344CB8AC3E}">
        <p14:creationId xmlns:p14="http://schemas.microsoft.com/office/powerpoint/2010/main" val="1517363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D9944B-6701-DB41-9F55-93BC78701AB5}" type="slidenum">
              <a:rPr lang="en-US" smtClean="0"/>
              <a:t>33</a:t>
            </a:fld>
            <a:endParaRPr lang="en-US"/>
          </a:p>
        </p:txBody>
      </p:sp>
    </p:spTree>
    <p:extLst>
      <p:ext uri="{BB962C8B-B14F-4D97-AF65-F5344CB8AC3E}">
        <p14:creationId xmlns:p14="http://schemas.microsoft.com/office/powerpoint/2010/main" val="2572284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i="0">
                <a:solidFill>
                  <a:srgbClr val="000000"/>
                </a:solidFill>
                <a:effectLst/>
                <a:latin typeface="Tenorite" pitchFamily="2" charset="0"/>
              </a:rPr>
              <a:t>Previous learning: </a:t>
            </a:r>
            <a:r>
              <a:rPr lang="en-GB" b="0" i="0" u="none" strike="noStrike">
                <a:solidFill>
                  <a:srgbClr val="454545"/>
                </a:solidFill>
                <a:effectLst/>
                <a:latin typeface="Tenorite" pitchFamily="2" charset="0"/>
              </a:rPr>
              <a:t>The story of Moses is included in LKS2 unit CL2.6 and UKS2 unit CU2.6.</a:t>
            </a:r>
            <a:endParaRPr lang="en-GB" sz="1200" b="0" i="0">
              <a:solidFill>
                <a:srgbClr val="000000"/>
              </a:solidFill>
              <a:effectLst/>
              <a:latin typeface="Tenorite" pitchFamily="2" charset="0"/>
            </a:endParaRPr>
          </a:p>
          <a:p>
            <a:pPr marL="171450" indent="-171450">
              <a:buFont typeface="Arial" panose="020B0604020202020204" pitchFamily="34" charset="0"/>
              <a:buChar char="•"/>
            </a:pPr>
            <a:r>
              <a:rPr lang="en-GB" sz="1200" b="0" i="0">
                <a:solidFill>
                  <a:srgbClr val="000000"/>
                </a:solidFill>
                <a:effectLst/>
                <a:latin typeface="Tenorite" pitchFamily="2" charset="0"/>
              </a:rPr>
              <a:t>Please refer to the full unit plan for more activities and resources. </a:t>
            </a:r>
          </a:p>
          <a:p>
            <a:pPr marL="171450" indent="-171450">
              <a:buFont typeface="Arial" panose="020B0604020202020204" pitchFamily="34" charset="0"/>
              <a:buChar char="•"/>
            </a:pPr>
            <a:r>
              <a:rPr lang="en-GB" sz="1200" b="0" i="0">
                <a:solidFill>
                  <a:srgbClr val="000000"/>
                </a:solidFill>
                <a:effectLst/>
                <a:latin typeface="Tenorite" pitchFamily="2" charset="0"/>
              </a:rPr>
              <a:t>Please note that individual slides may have additional notes added in the ‘Notes’ section. </a:t>
            </a:r>
            <a:endParaRPr lang="en-US">
              <a:latin typeface="Tenorite"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D9944B-6701-DB41-9F55-93BC78701A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1672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part of the story of Moses and the Exodus should be viewed as revision, as pupils should have covered this story in detail in KS1.</a:t>
            </a:r>
          </a:p>
          <a:p>
            <a:endParaRPr lang="en-GB"/>
          </a:p>
          <a:p>
            <a:r>
              <a:rPr lang="en-GB"/>
              <a:t>Pupils can be reminded that the festival of </a:t>
            </a:r>
            <a:r>
              <a:rPr lang="en-GB" err="1"/>
              <a:t>Pesach</a:t>
            </a:r>
            <a:r>
              <a:rPr lang="en-GB"/>
              <a:t>, which they covered in Lesson 1, commemorates the exodus of the Hebrew people from slavery in Egypt. </a:t>
            </a:r>
          </a:p>
          <a:p>
            <a:endParaRPr lang="en-GB"/>
          </a:p>
          <a:p>
            <a:r>
              <a:rPr lang="en-GB" err="1"/>
              <a:t>Sukkot</a:t>
            </a:r>
            <a:r>
              <a:rPr lang="en-GB"/>
              <a:t> commemorates God’s divine protection of the Hebrew people, after their departure from Egypt, when they wandered the desert for 40 years. </a:t>
            </a:r>
          </a:p>
        </p:txBody>
      </p:sp>
      <p:sp>
        <p:nvSpPr>
          <p:cNvPr id="4" name="Slide Number Placeholder 3"/>
          <p:cNvSpPr>
            <a:spLocks noGrp="1"/>
          </p:cNvSpPr>
          <p:nvPr>
            <p:ph type="sldNum" sz="quarter" idx="5"/>
          </p:nvPr>
        </p:nvSpPr>
        <p:spPr/>
        <p:txBody>
          <a:bodyPr/>
          <a:lstStyle/>
          <a:p>
            <a:fld id="{55D9944B-6701-DB41-9F55-93BC78701AB5}" type="slidenum">
              <a:rPr lang="en-US" smtClean="0"/>
              <a:t>10</a:t>
            </a:fld>
            <a:endParaRPr lang="en-US"/>
          </a:p>
        </p:txBody>
      </p:sp>
    </p:spTree>
    <p:extLst>
      <p:ext uri="{BB962C8B-B14F-4D97-AF65-F5344CB8AC3E}">
        <p14:creationId xmlns:p14="http://schemas.microsoft.com/office/powerpoint/2010/main" val="2800422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Pupils can be reminded that the festival of </a:t>
            </a:r>
            <a:r>
              <a:rPr lang="en-GB" err="1"/>
              <a:t>Pesach</a:t>
            </a:r>
            <a:r>
              <a:rPr lang="en-GB"/>
              <a:t>, which they covered in Lesson 1, commemorates the exodus of the Hebrew people from slavery in Egypt. </a:t>
            </a:r>
          </a:p>
          <a:p>
            <a:endParaRPr lang="en-GB"/>
          </a:p>
          <a:p>
            <a:r>
              <a:rPr lang="en-GB"/>
              <a:t>Sukkot commemorates God’s divine protection of the Hebrew people, after their departure from Egypt, when they wandered the desert for 40 years. </a:t>
            </a:r>
            <a:endParaRPr lang="en-US"/>
          </a:p>
        </p:txBody>
      </p:sp>
      <p:sp>
        <p:nvSpPr>
          <p:cNvPr id="4" name="Slide Number Placeholder 3"/>
          <p:cNvSpPr>
            <a:spLocks noGrp="1"/>
          </p:cNvSpPr>
          <p:nvPr>
            <p:ph type="sldNum" sz="quarter" idx="5"/>
          </p:nvPr>
        </p:nvSpPr>
        <p:spPr/>
        <p:txBody>
          <a:bodyPr/>
          <a:lstStyle/>
          <a:p>
            <a:fld id="{55D9944B-6701-DB41-9F55-93BC78701AB5}" type="slidenum">
              <a:rPr lang="en-US" smtClean="0"/>
              <a:t>11</a:t>
            </a:fld>
            <a:endParaRPr lang="en-US"/>
          </a:p>
        </p:txBody>
      </p:sp>
    </p:spTree>
    <p:extLst>
      <p:ext uri="{BB962C8B-B14F-4D97-AF65-F5344CB8AC3E}">
        <p14:creationId xmlns:p14="http://schemas.microsoft.com/office/powerpoint/2010/main" val="3815694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D9944B-6701-DB41-9F55-93BC78701AB5}" type="slidenum">
              <a:rPr lang="en-US" smtClean="0"/>
              <a:t>12</a:t>
            </a:fld>
            <a:endParaRPr lang="en-US"/>
          </a:p>
        </p:txBody>
      </p:sp>
    </p:spTree>
    <p:extLst>
      <p:ext uri="{BB962C8B-B14F-4D97-AF65-F5344CB8AC3E}">
        <p14:creationId xmlns:p14="http://schemas.microsoft.com/office/powerpoint/2010/main" val="2614945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Tenorite" pitchFamily="2" charset="0"/>
              </a:rPr>
              <a:t>Watch the first part of this clip to see how </a:t>
            </a:r>
            <a:r>
              <a:rPr lang="en-GB" err="1">
                <a:latin typeface="Tenorite" pitchFamily="2" charset="0"/>
              </a:rPr>
              <a:t>Sukkot</a:t>
            </a:r>
            <a:r>
              <a:rPr lang="en-GB">
                <a:latin typeface="Tenorite" pitchFamily="2" charset="0"/>
              </a:rPr>
              <a:t> is celebrated today:</a:t>
            </a:r>
          </a:p>
          <a:p>
            <a:r>
              <a:rPr lang="en-US">
                <a:latin typeface="Tenorite" pitchFamily="2" charset="0"/>
              </a:rPr>
              <a:t>https://</a:t>
            </a:r>
            <a:r>
              <a:rPr lang="en-US" err="1">
                <a:latin typeface="Tenorite" pitchFamily="2" charset="0"/>
              </a:rPr>
              <a:t>www.chabad.org</a:t>
            </a:r>
            <a:r>
              <a:rPr lang="en-US">
                <a:latin typeface="Tenorite" pitchFamily="2" charset="0"/>
              </a:rPr>
              <a:t>/library/</a:t>
            </a:r>
            <a:r>
              <a:rPr lang="en-US" err="1">
                <a:latin typeface="Tenorite" pitchFamily="2" charset="0"/>
              </a:rPr>
              <a:t>article_cdo</a:t>
            </a:r>
            <a:r>
              <a:rPr lang="en-US">
                <a:latin typeface="Tenorite" pitchFamily="2" charset="0"/>
              </a:rPr>
              <a:t>/aid/4457/jewish/How-To-Celebrate-</a:t>
            </a:r>
            <a:r>
              <a:rPr lang="en-US" err="1">
                <a:latin typeface="Tenorite" pitchFamily="2" charset="0"/>
              </a:rPr>
              <a:t>Sukkot.htm</a:t>
            </a:r>
            <a:endParaRPr lang="en-GB">
              <a:latin typeface="Tenorite" pitchFamily="2" charset="0"/>
            </a:endParaRPr>
          </a:p>
          <a:p>
            <a:endParaRPr lang="en-GB">
              <a:latin typeface="Tenorite" pitchFamily="2" charset="0"/>
            </a:endParaRPr>
          </a:p>
          <a:p>
            <a:endParaRPr lang="en-US">
              <a:latin typeface="Tenorite" pitchFamily="2" charset="0"/>
            </a:endParaRPr>
          </a:p>
        </p:txBody>
      </p:sp>
      <p:sp>
        <p:nvSpPr>
          <p:cNvPr id="4" name="Slide Number Placeholder 3"/>
          <p:cNvSpPr>
            <a:spLocks noGrp="1"/>
          </p:cNvSpPr>
          <p:nvPr>
            <p:ph type="sldNum" sz="quarter" idx="5"/>
          </p:nvPr>
        </p:nvSpPr>
        <p:spPr/>
        <p:txBody>
          <a:bodyPr/>
          <a:lstStyle/>
          <a:p>
            <a:fld id="{55D9944B-6701-DB41-9F55-93BC78701AB5}" type="slidenum">
              <a:rPr lang="en-US" smtClean="0"/>
              <a:t>15</a:t>
            </a:fld>
            <a:endParaRPr lang="en-US"/>
          </a:p>
        </p:txBody>
      </p:sp>
    </p:spTree>
    <p:extLst>
      <p:ext uri="{BB962C8B-B14F-4D97-AF65-F5344CB8AC3E}">
        <p14:creationId xmlns:p14="http://schemas.microsoft.com/office/powerpoint/2010/main" val="2727846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Tenorite" pitchFamily="2" charset="0"/>
              </a:rPr>
              <a:t>Watch the first part of this clip to see how </a:t>
            </a:r>
            <a:r>
              <a:rPr lang="en-GB" err="1">
                <a:latin typeface="Tenorite" pitchFamily="2" charset="0"/>
              </a:rPr>
              <a:t>Sukkot</a:t>
            </a:r>
            <a:r>
              <a:rPr lang="en-GB">
                <a:latin typeface="Tenorite" pitchFamily="2" charset="0"/>
              </a:rPr>
              <a:t> is celebrated today:</a:t>
            </a:r>
          </a:p>
          <a:p>
            <a:r>
              <a:rPr lang="en-US">
                <a:latin typeface="Tenorite" pitchFamily="2" charset="0"/>
              </a:rPr>
              <a:t>https://</a:t>
            </a:r>
            <a:r>
              <a:rPr lang="en-US" err="1">
                <a:latin typeface="Tenorite" pitchFamily="2" charset="0"/>
              </a:rPr>
              <a:t>www.chabad.org</a:t>
            </a:r>
            <a:r>
              <a:rPr lang="en-US">
                <a:latin typeface="Tenorite" pitchFamily="2" charset="0"/>
              </a:rPr>
              <a:t>/library/</a:t>
            </a:r>
            <a:r>
              <a:rPr lang="en-US" err="1">
                <a:latin typeface="Tenorite" pitchFamily="2" charset="0"/>
              </a:rPr>
              <a:t>article_cdo</a:t>
            </a:r>
            <a:r>
              <a:rPr lang="en-US">
                <a:latin typeface="Tenorite" pitchFamily="2" charset="0"/>
              </a:rPr>
              <a:t>/aid/4457/jewish/How-To-Celebrate-</a:t>
            </a:r>
            <a:r>
              <a:rPr lang="en-US" err="1">
                <a:latin typeface="Tenorite" pitchFamily="2" charset="0"/>
              </a:rPr>
              <a:t>Sukkot.htm</a:t>
            </a:r>
            <a:endParaRPr lang="en-US">
              <a:latin typeface="Tenorite" pitchFamily="2" charset="0"/>
            </a:endParaRPr>
          </a:p>
          <a:p>
            <a:endParaRPr lang="en-US">
              <a:latin typeface="Tenorite"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Tenorite" pitchFamily="2" charset="0"/>
                <a:hlinkClick r:id="rId3" tooltip="https://ritualtrip.com/sukkot/decorations"/>
              </a:rPr>
              <a:t>This Photo</a:t>
            </a:r>
            <a:r>
              <a:rPr lang="en-US" sz="1200">
                <a:latin typeface="Tenorite" pitchFamily="2" charset="0"/>
              </a:rPr>
              <a:t> by Unknown Author is licensed under </a:t>
            </a:r>
            <a:r>
              <a:rPr lang="en-US" sz="1200">
                <a:latin typeface="Tenorite" pitchFamily="2" charset="0"/>
                <a:hlinkClick r:id="rId4" tooltip="https://creativecommons.org/licenses/by-nd/3.0/"/>
              </a:rPr>
              <a:t>CC BY-ND</a:t>
            </a:r>
            <a:endParaRPr lang="en-US" sz="1200">
              <a:latin typeface="Tenorite" pitchFamily="2" charset="0"/>
            </a:endParaRPr>
          </a:p>
        </p:txBody>
      </p:sp>
      <p:sp>
        <p:nvSpPr>
          <p:cNvPr id="4" name="Slide Number Placeholder 3"/>
          <p:cNvSpPr>
            <a:spLocks noGrp="1"/>
          </p:cNvSpPr>
          <p:nvPr>
            <p:ph type="sldNum" sz="quarter" idx="5"/>
          </p:nvPr>
        </p:nvSpPr>
        <p:spPr/>
        <p:txBody>
          <a:bodyPr/>
          <a:lstStyle/>
          <a:p>
            <a:fld id="{55D9944B-6701-DB41-9F55-93BC78701AB5}" type="slidenum">
              <a:rPr lang="en-US" smtClean="0"/>
              <a:t>16</a:t>
            </a:fld>
            <a:endParaRPr lang="en-US"/>
          </a:p>
        </p:txBody>
      </p:sp>
    </p:spTree>
    <p:extLst>
      <p:ext uri="{BB962C8B-B14F-4D97-AF65-F5344CB8AC3E}">
        <p14:creationId xmlns:p14="http://schemas.microsoft.com/office/powerpoint/2010/main" val="2727846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D9944B-6701-DB41-9F55-93BC78701AB5}" type="slidenum">
              <a:rPr lang="en-US" smtClean="0"/>
              <a:t>17</a:t>
            </a:fld>
            <a:endParaRPr lang="en-US"/>
          </a:p>
        </p:txBody>
      </p:sp>
    </p:spTree>
    <p:extLst>
      <p:ext uri="{BB962C8B-B14F-4D97-AF65-F5344CB8AC3E}">
        <p14:creationId xmlns:p14="http://schemas.microsoft.com/office/powerpoint/2010/main" val="2614945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Tenorite" pitchFamily="2" charset="0"/>
                <a:hlinkClick r:id="rId3" tooltip="https://commons.wikimedia.org/wiki/File:Open_Torah,_the_Jewish_Holy_Book.jpg"/>
              </a:rPr>
              <a:t>This Photo</a:t>
            </a:r>
            <a:r>
              <a:rPr lang="en-US" sz="1200">
                <a:latin typeface="Tenorite" pitchFamily="2" charset="0"/>
              </a:rPr>
              <a:t> by Unknown Author is licensed under </a:t>
            </a:r>
            <a:r>
              <a:rPr lang="en-US" sz="1200">
                <a:latin typeface="Tenorite" pitchFamily="2" charset="0"/>
                <a:hlinkClick r:id="rId4" tooltip="https://creativecommons.org/licenses/by-sa/3.0/"/>
              </a:rPr>
              <a:t>CC BY-SA</a:t>
            </a:r>
            <a:endParaRPr lang="en-US" sz="1200">
              <a:latin typeface="Tenorite" pitchFamily="2" charset="0"/>
            </a:endParaRPr>
          </a:p>
          <a:p>
            <a:endParaRPr lang="en-GB">
              <a:latin typeface="Tenorite" pitchFamily="2" charset="0"/>
            </a:endParaRPr>
          </a:p>
          <a:p>
            <a:endParaRPr lang="en-US">
              <a:latin typeface="Tenorite" pitchFamily="2" charset="0"/>
            </a:endParaRPr>
          </a:p>
        </p:txBody>
      </p:sp>
      <p:sp>
        <p:nvSpPr>
          <p:cNvPr id="4" name="Slide Number Placeholder 3"/>
          <p:cNvSpPr>
            <a:spLocks noGrp="1"/>
          </p:cNvSpPr>
          <p:nvPr>
            <p:ph type="sldNum" sz="quarter" idx="5"/>
          </p:nvPr>
        </p:nvSpPr>
        <p:spPr/>
        <p:txBody>
          <a:bodyPr/>
          <a:lstStyle/>
          <a:p>
            <a:fld id="{55D9944B-6701-DB41-9F55-93BC78701AB5}" type="slidenum">
              <a:rPr lang="en-US" smtClean="0"/>
              <a:t>19</a:t>
            </a:fld>
            <a:endParaRPr lang="en-US"/>
          </a:p>
        </p:txBody>
      </p:sp>
    </p:spTree>
    <p:extLst>
      <p:ext uri="{BB962C8B-B14F-4D97-AF65-F5344CB8AC3E}">
        <p14:creationId xmlns:p14="http://schemas.microsoft.com/office/powerpoint/2010/main" val="27278469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3E3D1-91A0-A3D7-D310-72CCC8CE45A1}"/>
              </a:ext>
            </a:extLst>
          </p:cNvPr>
          <p:cNvSpPr>
            <a:spLocks noGrp="1"/>
          </p:cNvSpPr>
          <p:nvPr>
            <p:ph type="ctrTitle"/>
          </p:nvPr>
        </p:nvSpPr>
        <p:spPr>
          <a:xfrm>
            <a:off x="838200" y="136525"/>
            <a:ext cx="10046898" cy="1034241"/>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C05023E-6B25-9062-A7A8-488272BC1C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Rectangle 1">
            <a:extLst>
              <a:ext uri="{FF2B5EF4-FFF2-40B4-BE49-F238E27FC236}">
                <a16:creationId xmlns:a16="http://schemas.microsoft.com/office/drawing/2014/main" id="{8CBEB3BB-A4C2-D9BB-2FC5-99042AA220B8}"/>
              </a:ext>
            </a:extLst>
          </p:cNvPr>
          <p:cNvSpPr>
            <a:spLocks noChangeArrowheads="1"/>
          </p:cNvSpPr>
          <p:nvPr userDrawn="1"/>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4" name="Picture 3" descr="A black background with a bird and text&#10;&#10;Description automatically generated">
            <a:extLst>
              <a:ext uri="{FF2B5EF4-FFF2-40B4-BE49-F238E27FC236}">
                <a16:creationId xmlns:a16="http://schemas.microsoft.com/office/drawing/2014/main" id="{C1AAC850-6A31-2818-0F62-73029BB69B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789" t="30020" r="32004" b="50377"/>
          <a:stretch/>
        </p:blipFill>
        <p:spPr>
          <a:xfrm>
            <a:off x="9377363" y="5995838"/>
            <a:ext cx="2814637" cy="862162"/>
          </a:xfrm>
          <a:prstGeom prst="rect">
            <a:avLst/>
          </a:prstGeom>
        </p:spPr>
      </p:pic>
      <p:sp>
        <p:nvSpPr>
          <p:cNvPr id="5" name="TextBox 15">
            <a:extLst>
              <a:ext uri="{FF2B5EF4-FFF2-40B4-BE49-F238E27FC236}">
                <a16:creationId xmlns:a16="http://schemas.microsoft.com/office/drawing/2014/main" id="{256F53BD-B166-5BB3-C570-0A6346CC6CAD}"/>
              </a:ext>
            </a:extLst>
          </p:cNvPr>
          <p:cNvSpPr txBox="1"/>
          <p:nvPr userDrawn="1"/>
        </p:nvSpPr>
        <p:spPr>
          <a:xfrm>
            <a:off x="4643437" y="6451128"/>
            <a:ext cx="2905125"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ea typeface="Aptos" panose="020B0004020202020204" pitchFamily="34" charset="0"/>
              </a:rPr>
              <a:t>© Pennine Learning Associates Ltd  </a:t>
            </a:r>
            <a:endParaRPr lang="en-GB" sz="1200"/>
          </a:p>
        </p:txBody>
      </p:sp>
    </p:spTree>
    <p:extLst>
      <p:ext uri="{BB962C8B-B14F-4D97-AF65-F5344CB8AC3E}">
        <p14:creationId xmlns:p14="http://schemas.microsoft.com/office/powerpoint/2010/main" val="3126731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4193E-1493-FF13-21AF-99C08172726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F3B08B-CA95-B37C-9D6E-3A837002BB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bird flying in the sky&#10;&#10;Description automatically generated">
            <a:extLst>
              <a:ext uri="{FF2B5EF4-FFF2-40B4-BE49-F238E27FC236}">
                <a16:creationId xmlns:a16="http://schemas.microsoft.com/office/drawing/2014/main" id="{05AE0BCE-C913-24FF-6DF6-9E08D3B704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4798" t="31597" r="34398" b="37799"/>
          <a:stretch/>
        </p:blipFill>
        <p:spPr>
          <a:xfrm>
            <a:off x="11324354" y="5942012"/>
            <a:ext cx="867646" cy="862013"/>
          </a:xfrm>
          <a:prstGeom prst="rect">
            <a:avLst/>
          </a:prstGeom>
        </p:spPr>
      </p:pic>
      <p:sp>
        <p:nvSpPr>
          <p:cNvPr id="8" name="TextBox 7">
            <a:extLst>
              <a:ext uri="{FF2B5EF4-FFF2-40B4-BE49-F238E27FC236}">
                <a16:creationId xmlns:a16="http://schemas.microsoft.com/office/drawing/2014/main" id="{0969C8A1-8E86-E8F8-805B-31C1013F19EF}"/>
              </a:ext>
            </a:extLst>
          </p:cNvPr>
          <p:cNvSpPr txBox="1"/>
          <p:nvPr userDrawn="1"/>
        </p:nvSpPr>
        <p:spPr>
          <a:xfrm>
            <a:off x="4643437" y="6575969"/>
            <a:ext cx="2905125" cy="276999"/>
          </a:xfrm>
          <a:prstGeom prst="rect">
            <a:avLst/>
          </a:prstGeom>
          <a:noFill/>
        </p:spPr>
        <p:txBody>
          <a:bodyPr wrap="square">
            <a:spAutoFit/>
          </a:bodyPr>
          <a:lstStyle/>
          <a:p>
            <a:r>
              <a:rPr lang="en-GB" sz="1200">
                <a:ea typeface="Aptos" panose="020B0004020202020204" pitchFamily="34" charset="0"/>
              </a:rPr>
              <a:t>© Pennine Learning Associates Ltd </a:t>
            </a:r>
            <a:endParaRPr lang="en-GB" sz="1200"/>
          </a:p>
        </p:txBody>
      </p:sp>
    </p:spTree>
    <p:extLst>
      <p:ext uri="{BB962C8B-B14F-4D97-AF65-F5344CB8AC3E}">
        <p14:creationId xmlns:p14="http://schemas.microsoft.com/office/powerpoint/2010/main" val="1033571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E8C910-328E-1E47-C77A-44544F5AA5E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652DC2-5E1C-0B54-85C5-4313F0D389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bird flying in the sky&#10;&#10;Description automatically generated">
            <a:extLst>
              <a:ext uri="{FF2B5EF4-FFF2-40B4-BE49-F238E27FC236}">
                <a16:creationId xmlns:a16="http://schemas.microsoft.com/office/drawing/2014/main" id="{0D0DD4CF-5EE0-6BD2-C102-BFC67158CB6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4798" t="31597" r="34398" b="37799"/>
          <a:stretch/>
        </p:blipFill>
        <p:spPr>
          <a:xfrm>
            <a:off x="11324354" y="5942012"/>
            <a:ext cx="867646" cy="862013"/>
          </a:xfrm>
          <a:prstGeom prst="rect">
            <a:avLst/>
          </a:prstGeom>
        </p:spPr>
      </p:pic>
      <p:sp>
        <p:nvSpPr>
          <p:cNvPr id="8" name="TextBox 7">
            <a:extLst>
              <a:ext uri="{FF2B5EF4-FFF2-40B4-BE49-F238E27FC236}">
                <a16:creationId xmlns:a16="http://schemas.microsoft.com/office/drawing/2014/main" id="{25ADCA50-E98F-9FAE-D2AB-AF28F6F6C2FB}"/>
              </a:ext>
            </a:extLst>
          </p:cNvPr>
          <p:cNvSpPr txBox="1"/>
          <p:nvPr userDrawn="1"/>
        </p:nvSpPr>
        <p:spPr>
          <a:xfrm>
            <a:off x="4643437" y="6558716"/>
            <a:ext cx="2905125" cy="276999"/>
          </a:xfrm>
          <a:prstGeom prst="rect">
            <a:avLst/>
          </a:prstGeom>
          <a:noFill/>
        </p:spPr>
        <p:txBody>
          <a:bodyPr wrap="square">
            <a:spAutoFit/>
          </a:bodyPr>
          <a:lstStyle/>
          <a:p>
            <a:r>
              <a:rPr lang="en-GB" sz="1200">
                <a:ea typeface="Aptos" panose="020B0004020202020204" pitchFamily="34" charset="0"/>
              </a:rPr>
              <a:t>© Pennine Learning Associates Ltd </a:t>
            </a:r>
            <a:endParaRPr lang="en-GB" sz="1200"/>
          </a:p>
        </p:txBody>
      </p:sp>
    </p:spTree>
    <p:extLst>
      <p:ext uri="{BB962C8B-B14F-4D97-AF65-F5344CB8AC3E}">
        <p14:creationId xmlns:p14="http://schemas.microsoft.com/office/powerpoint/2010/main" val="4233505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3E3D1-91A0-A3D7-D310-72CCC8CE45A1}"/>
              </a:ext>
            </a:extLst>
          </p:cNvPr>
          <p:cNvSpPr>
            <a:spLocks noGrp="1"/>
          </p:cNvSpPr>
          <p:nvPr>
            <p:ph type="ctrTitle"/>
          </p:nvPr>
        </p:nvSpPr>
        <p:spPr>
          <a:xfrm>
            <a:off x="838200" y="136525"/>
            <a:ext cx="10046898" cy="1034241"/>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C05023E-6B25-9062-A7A8-488272BC1C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Rectangle 1">
            <a:extLst>
              <a:ext uri="{FF2B5EF4-FFF2-40B4-BE49-F238E27FC236}">
                <a16:creationId xmlns:a16="http://schemas.microsoft.com/office/drawing/2014/main" id="{8CBEB3BB-A4C2-D9BB-2FC5-99042AA220B8}"/>
              </a:ext>
            </a:extLst>
          </p:cNvPr>
          <p:cNvSpPr>
            <a:spLocks noChangeArrowheads="1"/>
          </p:cNvSpPr>
          <p:nvPr userDrawn="1"/>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4" name="Picture 3" descr="A black background with a bird and text&#10;&#10;Description automatically generated">
            <a:extLst>
              <a:ext uri="{FF2B5EF4-FFF2-40B4-BE49-F238E27FC236}">
                <a16:creationId xmlns:a16="http://schemas.microsoft.com/office/drawing/2014/main" id="{C1AAC850-6A31-2818-0F62-73029BB69B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789" t="30020" r="32004" b="50377"/>
          <a:stretch/>
        </p:blipFill>
        <p:spPr>
          <a:xfrm>
            <a:off x="9377363" y="5995838"/>
            <a:ext cx="2814637" cy="862162"/>
          </a:xfrm>
          <a:prstGeom prst="rect">
            <a:avLst/>
          </a:prstGeom>
        </p:spPr>
      </p:pic>
      <p:sp>
        <p:nvSpPr>
          <p:cNvPr id="5" name="TextBox 15">
            <a:extLst>
              <a:ext uri="{FF2B5EF4-FFF2-40B4-BE49-F238E27FC236}">
                <a16:creationId xmlns:a16="http://schemas.microsoft.com/office/drawing/2014/main" id="{256F53BD-B166-5BB3-C570-0A6346CC6CAD}"/>
              </a:ext>
            </a:extLst>
          </p:cNvPr>
          <p:cNvSpPr txBox="1"/>
          <p:nvPr userDrawn="1"/>
        </p:nvSpPr>
        <p:spPr>
          <a:xfrm>
            <a:off x="4643437" y="6451128"/>
            <a:ext cx="2905125"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ea typeface="Aptos" panose="020B0004020202020204" pitchFamily="34" charset="0"/>
              </a:rPr>
              <a:t>© Pennine Learning Associates Ltd  </a:t>
            </a:r>
            <a:endParaRPr lang="en-GB" sz="1200"/>
          </a:p>
        </p:txBody>
      </p:sp>
    </p:spTree>
    <p:extLst>
      <p:ext uri="{BB962C8B-B14F-4D97-AF65-F5344CB8AC3E}">
        <p14:creationId xmlns:p14="http://schemas.microsoft.com/office/powerpoint/2010/main" val="1860403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CC485-FD6F-FB79-7A8C-9F3FB490A8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DCE0859-D830-02F8-8A5A-4D895290C3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bird flying in the sky&#10;&#10;Description automatically generated">
            <a:extLst>
              <a:ext uri="{FF2B5EF4-FFF2-40B4-BE49-F238E27FC236}">
                <a16:creationId xmlns:a16="http://schemas.microsoft.com/office/drawing/2014/main" id="{6A57BD13-FC67-ACDB-F5AD-6450A74F96C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4798" t="31597" r="34398" b="37799"/>
          <a:stretch/>
        </p:blipFill>
        <p:spPr>
          <a:xfrm>
            <a:off x="11324354" y="5942012"/>
            <a:ext cx="867646" cy="862013"/>
          </a:xfrm>
          <a:prstGeom prst="rect">
            <a:avLst/>
          </a:prstGeom>
        </p:spPr>
      </p:pic>
      <p:sp>
        <p:nvSpPr>
          <p:cNvPr id="9" name="TextBox 8">
            <a:extLst>
              <a:ext uri="{FF2B5EF4-FFF2-40B4-BE49-F238E27FC236}">
                <a16:creationId xmlns:a16="http://schemas.microsoft.com/office/drawing/2014/main" id="{247BD859-94CF-6FD8-76C1-ABE3B9BCEFDC}"/>
              </a:ext>
            </a:extLst>
          </p:cNvPr>
          <p:cNvSpPr txBox="1"/>
          <p:nvPr userDrawn="1"/>
        </p:nvSpPr>
        <p:spPr>
          <a:xfrm>
            <a:off x="4643437" y="6527026"/>
            <a:ext cx="2905125" cy="276999"/>
          </a:xfrm>
          <a:prstGeom prst="rect">
            <a:avLst/>
          </a:prstGeom>
          <a:noFill/>
        </p:spPr>
        <p:txBody>
          <a:bodyPr wrap="square">
            <a:spAutoFit/>
          </a:bodyPr>
          <a:lstStyle/>
          <a:p>
            <a:r>
              <a:rPr lang="en-GB" sz="1200">
                <a:ea typeface="Aptos" panose="020B0004020202020204" pitchFamily="34" charset="0"/>
              </a:rPr>
              <a:t>© Pennine Learning Associates Ltd </a:t>
            </a:r>
            <a:endParaRPr lang="en-GB" sz="1200"/>
          </a:p>
        </p:txBody>
      </p:sp>
    </p:spTree>
    <p:extLst>
      <p:ext uri="{BB962C8B-B14F-4D97-AF65-F5344CB8AC3E}">
        <p14:creationId xmlns:p14="http://schemas.microsoft.com/office/powerpoint/2010/main" val="397361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C6061-1BF0-E8FC-C570-0CE492C364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1583A6B-F9AD-260C-2A55-7861931CBA0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pic>
        <p:nvPicPr>
          <p:cNvPr id="7" name="Picture 6" descr="A bird flying in the sky&#10;&#10;Description automatically generated">
            <a:extLst>
              <a:ext uri="{FF2B5EF4-FFF2-40B4-BE49-F238E27FC236}">
                <a16:creationId xmlns:a16="http://schemas.microsoft.com/office/drawing/2014/main" id="{E863CBFD-5DD8-E121-575E-5C795E1FB40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4798" t="31597" r="34398" b="37799"/>
          <a:stretch/>
        </p:blipFill>
        <p:spPr>
          <a:xfrm>
            <a:off x="11324354" y="5942012"/>
            <a:ext cx="867646" cy="862013"/>
          </a:xfrm>
          <a:prstGeom prst="rect">
            <a:avLst/>
          </a:prstGeom>
        </p:spPr>
      </p:pic>
      <p:sp>
        <p:nvSpPr>
          <p:cNvPr id="8" name="TextBox 7">
            <a:extLst>
              <a:ext uri="{FF2B5EF4-FFF2-40B4-BE49-F238E27FC236}">
                <a16:creationId xmlns:a16="http://schemas.microsoft.com/office/drawing/2014/main" id="{AF4B7C1E-BBDA-9D72-AFC5-6DC51818450A}"/>
              </a:ext>
            </a:extLst>
          </p:cNvPr>
          <p:cNvSpPr txBox="1"/>
          <p:nvPr userDrawn="1"/>
        </p:nvSpPr>
        <p:spPr>
          <a:xfrm>
            <a:off x="4643437" y="6527026"/>
            <a:ext cx="2905125" cy="276999"/>
          </a:xfrm>
          <a:prstGeom prst="rect">
            <a:avLst/>
          </a:prstGeom>
          <a:noFill/>
        </p:spPr>
        <p:txBody>
          <a:bodyPr wrap="square">
            <a:spAutoFit/>
          </a:bodyPr>
          <a:lstStyle/>
          <a:p>
            <a:r>
              <a:rPr lang="en-GB" sz="1200">
                <a:ea typeface="Aptos" panose="020B0004020202020204" pitchFamily="34" charset="0"/>
              </a:rPr>
              <a:t>© Pennine Learning Associates Ltd </a:t>
            </a:r>
            <a:endParaRPr lang="en-GB" sz="1200"/>
          </a:p>
        </p:txBody>
      </p:sp>
    </p:spTree>
    <p:extLst>
      <p:ext uri="{BB962C8B-B14F-4D97-AF65-F5344CB8AC3E}">
        <p14:creationId xmlns:p14="http://schemas.microsoft.com/office/powerpoint/2010/main" val="2895857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5E7B9-1F65-2F40-F467-CA5BC1A0672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31F1AE-1941-F93D-C13F-45110B9C66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51F6414-F19C-12B1-ECCA-3E9B6A8DAF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bird flying in the sky&#10;&#10;Description automatically generated">
            <a:extLst>
              <a:ext uri="{FF2B5EF4-FFF2-40B4-BE49-F238E27FC236}">
                <a16:creationId xmlns:a16="http://schemas.microsoft.com/office/drawing/2014/main" id="{B824C6B4-2FB1-BE5D-A072-34EFD3D5D6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4798" t="31597" r="34398" b="37799"/>
          <a:stretch/>
        </p:blipFill>
        <p:spPr>
          <a:xfrm>
            <a:off x="11324354" y="5942012"/>
            <a:ext cx="867646" cy="862013"/>
          </a:xfrm>
          <a:prstGeom prst="rect">
            <a:avLst/>
          </a:prstGeom>
        </p:spPr>
      </p:pic>
      <p:sp>
        <p:nvSpPr>
          <p:cNvPr id="9" name="TextBox 8">
            <a:extLst>
              <a:ext uri="{FF2B5EF4-FFF2-40B4-BE49-F238E27FC236}">
                <a16:creationId xmlns:a16="http://schemas.microsoft.com/office/drawing/2014/main" id="{C4A2CD3F-AF63-D2C0-DA11-9B1869FB20DB}"/>
              </a:ext>
            </a:extLst>
          </p:cNvPr>
          <p:cNvSpPr txBox="1"/>
          <p:nvPr userDrawn="1"/>
        </p:nvSpPr>
        <p:spPr>
          <a:xfrm>
            <a:off x="4719637" y="6581001"/>
            <a:ext cx="2905125" cy="276999"/>
          </a:xfrm>
          <a:prstGeom prst="rect">
            <a:avLst/>
          </a:prstGeom>
          <a:noFill/>
        </p:spPr>
        <p:txBody>
          <a:bodyPr wrap="square">
            <a:spAutoFit/>
          </a:bodyPr>
          <a:lstStyle/>
          <a:p>
            <a:r>
              <a:rPr lang="en-GB" sz="1200">
                <a:ea typeface="Aptos" panose="020B0004020202020204" pitchFamily="34" charset="0"/>
              </a:rPr>
              <a:t>© Pennine Learning Associates Ltd </a:t>
            </a:r>
            <a:endParaRPr lang="en-GB" sz="1200"/>
          </a:p>
        </p:txBody>
      </p:sp>
    </p:spTree>
    <p:extLst>
      <p:ext uri="{BB962C8B-B14F-4D97-AF65-F5344CB8AC3E}">
        <p14:creationId xmlns:p14="http://schemas.microsoft.com/office/powerpoint/2010/main" val="2856516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F4752-994C-90B7-06C8-DCE7EE84A70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18E7B4-9342-F765-E870-AC155A4956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3CF37C-A557-9E82-C0E7-94BADC991A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77A6303-F643-53A3-920F-B974273FF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DFA7A9-8C0A-CC58-180A-AED48274F9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descr="A bird flying in the sky&#10;&#10;Description automatically generated">
            <a:extLst>
              <a:ext uri="{FF2B5EF4-FFF2-40B4-BE49-F238E27FC236}">
                <a16:creationId xmlns:a16="http://schemas.microsoft.com/office/drawing/2014/main" id="{6FE67456-ECBE-9E6B-A61D-DA3FC141301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4798" t="31597" r="34398" b="37799"/>
          <a:stretch/>
        </p:blipFill>
        <p:spPr>
          <a:xfrm>
            <a:off x="11324354" y="5942012"/>
            <a:ext cx="867646" cy="862013"/>
          </a:xfrm>
          <a:prstGeom prst="rect">
            <a:avLst/>
          </a:prstGeom>
        </p:spPr>
      </p:pic>
      <p:sp>
        <p:nvSpPr>
          <p:cNvPr id="11" name="TextBox 10">
            <a:extLst>
              <a:ext uri="{FF2B5EF4-FFF2-40B4-BE49-F238E27FC236}">
                <a16:creationId xmlns:a16="http://schemas.microsoft.com/office/drawing/2014/main" id="{17D8127D-3EE2-8140-3268-6A0847037BB9}"/>
              </a:ext>
            </a:extLst>
          </p:cNvPr>
          <p:cNvSpPr txBox="1"/>
          <p:nvPr userDrawn="1"/>
        </p:nvSpPr>
        <p:spPr>
          <a:xfrm>
            <a:off x="4719637" y="6524565"/>
            <a:ext cx="2905125" cy="276999"/>
          </a:xfrm>
          <a:prstGeom prst="rect">
            <a:avLst/>
          </a:prstGeom>
          <a:noFill/>
        </p:spPr>
        <p:txBody>
          <a:bodyPr wrap="square">
            <a:spAutoFit/>
          </a:bodyPr>
          <a:lstStyle/>
          <a:p>
            <a:r>
              <a:rPr lang="en-GB" sz="1200">
                <a:ea typeface="Aptos" panose="020B0004020202020204" pitchFamily="34" charset="0"/>
              </a:rPr>
              <a:t>© Pennine Learning Associates Ltd </a:t>
            </a:r>
            <a:endParaRPr lang="en-GB" sz="1200"/>
          </a:p>
        </p:txBody>
      </p:sp>
    </p:spTree>
    <p:extLst>
      <p:ext uri="{BB962C8B-B14F-4D97-AF65-F5344CB8AC3E}">
        <p14:creationId xmlns:p14="http://schemas.microsoft.com/office/powerpoint/2010/main" val="1683074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D4F68-508A-D0A4-2596-D46AC46AB19D}"/>
              </a:ext>
            </a:extLst>
          </p:cNvPr>
          <p:cNvSpPr>
            <a:spLocks noGrp="1"/>
          </p:cNvSpPr>
          <p:nvPr>
            <p:ph type="title"/>
          </p:nvPr>
        </p:nvSpPr>
        <p:spPr/>
        <p:txBody>
          <a:bodyPr/>
          <a:lstStyle/>
          <a:p>
            <a:r>
              <a:rPr lang="en-US"/>
              <a:t>Click to edit Master title style</a:t>
            </a:r>
            <a:endParaRPr lang="en-GB"/>
          </a:p>
        </p:txBody>
      </p:sp>
      <p:pic>
        <p:nvPicPr>
          <p:cNvPr id="6" name="Picture 5" descr="A bird flying in the sky&#10;&#10;Description automatically generated">
            <a:extLst>
              <a:ext uri="{FF2B5EF4-FFF2-40B4-BE49-F238E27FC236}">
                <a16:creationId xmlns:a16="http://schemas.microsoft.com/office/drawing/2014/main" id="{84A731BD-4AA6-5EBA-B5E4-99524B26C4B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4798" t="31597" r="34398" b="37799"/>
          <a:stretch/>
        </p:blipFill>
        <p:spPr>
          <a:xfrm>
            <a:off x="11324354" y="5942012"/>
            <a:ext cx="867646" cy="862013"/>
          </a:xfrm>
          <a:prstGeom prst="rect">
            <a:avLst/>
          </a:prstGeom>
        </p:spPr>
      </p:pic>
      <p:sp>
        <p:nvSpPr>
          <p:cNvPr id="7" name="TextBox 6">
            <a:extLst>
              <a:ext uri="{FF2B5EF4-FFF2-40B4-BE49-F238E27FC236}">
                <a16:creationId xmlns:a16="http://schemas.microsoft.com/office/drawing/2014/main" id="{81EC7C6D-473B-EA78-D0E7-4987058D1E5C}"/>
              </a:ext>
            </a:extLst>
          </p:cNvPr>
          <p:cNvSpPr txBox="1"/>
          <p:nvPr userDrawn="1"/>
        </p:nvSpPr>
        <p:spPr>
          <a:xfrm>
            <a:off x="4643437" y="6492875"/>
            <a:ext cx="2905125" cy="276999"/>
          </a:xfrm>
          <a:prstGeom prst="rect">
            <a:avLst/>
          </a:prstGeom>
          <a:noFill/>
        </p:spPr>
        <p:txBody>
          <a:bodyPr wrap="square">
            <a:spAutoFit/>
          </a:bodyPr>
          <a:lstStyle/>
          <a:p>
            <a:r>
              <a:rPr lang="en-GB" sz="1200">
                <a:ea typeface="Aptos" panose="020B0004020202020204" pitchFamily="34" charset="0"/>
              </a:rPr>
              <a:t>© Pennine Learning Associates Ltd  </a:t>
            </a:r>
            <a:endParaRPr lang="en-GB" sz="1200"/>
          </a:p>
        </p:txBody>
      </p:sp>
    </p:spTree>
    <p:extLst>
      <p:ext uri="{BB962C8B-B14F-4D97-AF65-F5344CB8AC3E}">
        <p14:creationId xmlns:p14="http://schemas.microsoft.com/office/powerpoint/2010/main" val="906279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bird flying in the sky&#10;&#10;Description automatically generated">
            <a:extLst>
              <a:ext uri="{FF2B5EF4-FFF2-40B4-BE49-F238E27FC236}">
                <a16:creationId xmlns:a16="http://schemas.microsoft.com/office/drawing/2014/main" id="{2F38281D-21FB-FC69-041E-C9ACA921537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4798" t="31597" r="34398" b="37799"/>
          <a:stretch/>
        </p:blipFill>
        <p:spPr>
          <a:xfrm>
            <a:off x="11324354" y="5942012"/>
            <a:ext cx="867646" cy="862013"/>
          </a:xfrm>
          <a:prstGeom prst="rect">
            <a:avLst/>
          </a:prstGeom>
        </p:spPr>
      </p:pic>
      <p:sp>
        <p:nvSpPr>
          <p:cNvPr id="6" name="TextBox 5">
            <a:extLst>
              <a:ext uri="{FF2B5EF4-FFF2-40B4-BE49-F238E27FC236}">
                <a16:creationId xmlns:a16="http://schemas.microsoft.com/office/drawing/2014/main" id="{840EEAE2-F248-823D-B0D7-972DE9E44365}"/>
              </a:ext>
            </a:extLst>
          </p:cNvPr>
          <p:cNvSpPr txBox="1"/>
          <p:nvPr userDrawn="1"/>
        </p:nvSpPr>
        <p:spPr>
          <a:xfrm>
            <a:off x="4643437" y="6527026"/>
            <a:ext cx="2905125" cy="276999"/>
          </a:xfrm>
          <a:prstGeom prst="rect">
            <a:avLst/>
          </a:prstGeom>
          <a:noFill/>
        </p:spPr>
        <p:txBody>
          <a:bodyPr wrap="square">
            <a:spAutoFit/>
          </a:bodyPr>
          <a:lstStyle/>
          <a:p>
            <a:r>
              <a:rPr lang="en-GB" sz="1200">
                <a:ea typeface="Aptos" panose="020B0004020202020204" pitchFamily="34" charset="0"/>
              </a:rPr>
              <a:t>© Pennine Learning Associates Ltd </a:t>
            </a:r>
            <a:endParaRPr lang="en-GB" sz="1200"/>
          </a:p>
        </p:txBody>
      </p:sp>
    </p:spTree>
    <p:extLst>
      <p:ext uri="{BB962C8B-B14F-4D97-AF65-F5344CB8AC3E}">
        <p14:creationId xmlns:p14="http://schemas.microsoft.com/office/powerpoint/2010/main" val="1672763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BDCC8-A0F7-3B3B-43DC-6CE10A43FF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AC629FD-A217-1856-452E-3643435B92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01354D-406E-64D1-8704-0EE22462CC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bird flying in the sky&#10;&#10;Description automatically generated">
            <a:extLst>
              <a:ext uri="{FF2B5EF4-FFF2-40B4-BE49-F238E27FC236}">
                <a16:creationId xmlns:a16="http://schemas.microsoft.com/office/drawing/2014/main" id="{197AC021-3A7A-C188-94DB-EDD3D53F137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4798" t="31597" r="34398" b="37799"/>
          <a:stretch/>
        </p:blipFill>
        <p:spPr>
          <a:xfrm>
            <a:off x="11324354" y="5942012"/>
            <a:ext cx="867646" cy="862013"/>
          </a:xfrm>
          <a:prstGeom prst="rect">
            <a:avLst/>
          </a:prstGeom>
        </p:spPr>
      </p:pic>
      <p:sp>
        <p:nvSpPr>
          <p:cNvPr id="9" name="TextBox 8">
            <a:extLst>
              <a:ext uri="{FF2B5EF4-FFF2-40B4-BE49-F238E27FC236}">
                <a16:creationId xmlns:a16="http://schemas.microsoft.com/office/drawing/2014/main" id="{523483F8-67BF-9054-EE55-35AB31BB8CC8}"/>
              </a:ext>
            </a:extLst>
          </p:cNvPr>
          <p:cNvSpPr txBox="1"/>
          <p:nvPr userDrawn="1"/>
        </p:nvSpPr>
        <p:spPr>
          <a:xfrm>
            <a:off x="4643437" y="6527026"/>
            <a:ext cx="2905125" cy="276999"/>
          </a:xfrm>
          <a:prstGeom prst="rect">
            <a:avLst/>
          </a:prstGeom>
          <a:noFill/>
        </p:spPr>
        <p:txBody>
          <a:bodyPr wrap="square">
            <a:spAutoFit/>
          </a:bodyPr>
          <a:lstStyle/>
          <a:p>
            <a:r>
              <a:rPr lang="en-GB" sz="1200">
                <a:ea typeface="Aptos" panose="020B0004020202020204" pitchFamily="34" charset="0"/>
              </a:rPr>
              <a:t>© Pennine Learning Associates Ltd</a:t>
            </a:r>
            <a:endParaRPr lang="en-GB" sz="1200"/>
          </a:p>
        </p:txBody>
      </p:sp>
    </p:spTree>
    <p:extLst>
      <p:ext uri="{BB962C8B-B14F-4D97-AF65-F5344CB8AC3E}">
        <p14:creationId xmlns:p14="http://schemas.microsoft.com/office/powerpoint/2010/main" val="1894991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CC485-FD6F-FB79-7A8C-9F3FB490A8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DCE0859-D830-02F8-8A5A-4D895290C3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bird flying in the sky&#10;&#10;Description automatically generated">
            <a:extLst>
              <a:ext uri="{FF2B5EF4-FFF2-40B4-BE49-F238E27FC236}">
                <a16:creationId xmlns:a16="http://schemas.microsoft.com/office/drawing/2014/main" id="{6A57BD13-FC67-ACDB-F5AD-6450A74F96C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4798" t="31597" r="34398" b="37799"/>
          <a:stretch/>
        </p:blipFill>
        <p:spPr>
          <a:xfrm>
            <a:off x="11324354" y="5942012"/>
            <a:ext cx="867646" cy="862013"/>
          </a:xfrm>
          <a:prstGeom prst="rect">
            <a:avLst/>
          </a:prstGeom>
        </p:spPr>
      </p:pic>
      <p:sp>
        <p:nvSpPr>
          <p:cNvPr id="9" name="TextBox 8">
            <a:extLst>
              <a:ext uri="{FF2B5EF4-FFF2-40B4-BE49-F238E27FC236}">
                <a16:creationId xmlns:a16="http://schemas.microsoft.com/office/drawing/2014/main" id="{247BD859-94CF-6FD8-76C1-ABE3B9BCEFDC}"/>
              </a:ext>
            </a:extLst>
          </p:cNvPr>
          <p:cNvSpPr txBox="1"/>
          <p:nvPr userDrawn="1"/>
        </p:nvSpPr>
        <p:spPr>
          <a:xfrm>
            <a:off x="4643437" y="6527026"/>
            <a:ext cx="2905125" cy="276999"/>
          </a:xfrm>
          <a:prstGeom prst="rect">
            <a:avLst/>
          </a:prstGeom>
          <a:noFill/>
        </p:spPr>
        <p:txBody>
          <a:bodyPr wrap="square">
            <a:spAutoFit/>
          </a:bodyPr>
          <a:lstStyle/>
          <a:p>
            <a:r>
              <a:rPr lang="en-GB" sz="1200">
                <a:ea typeface="Aptos" panose="020B0004020202020204" pitchFamily="34" charset="0"/>
              </a:rPr>
              <a:t>© Pennine Learning Associates Ltd </a:t>
            </a:r>
            <a:endParaRPr lang="en-GB" sz="1200"/>
          </a:p>
        </p:txBody>
      </p:sp>
    </p:spTree>
    <p:extLst>
      <p:ext uri="{BB962C8B-B14F-4D97-AF65-F5344CB8AC3E}">
        <p14:creationId xmlns:p14="http://schemas.microsoft.com/office/powerpoint/2010/main" val="292590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D8129-F994-E810-349B-F485A69937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7AF3342-5F9A-8728-2B2B-708B71F404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D4E2837-FE73-DE38-09D4-F00388A4BB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bird flying in the sky&#10;&#10;Description automatically generated">
            <a:extLst>
              <a:ext uri="{FF2B5EF4-FFF2-40B4-BE49-F238E27FC236}">
                <a16:creationId xmlns:a16="http://schemas.microsoft.com/office/drawing/2014/main" id="{CA3FCFC2-2E28-4BF6-60D3-64E5D34EB57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4798" t="31597" r="34398" b="37799"/>
          <a:stretch/>
        </p:blipFill>
        <p:spPr>
          <a:xfrm>
            <a:off x="11324354" y="5942012"/>
            <a:ext cx="867646" cy="862013"/>
          </a:xfrm>
          <a:prstGeom prst="rect">
            <a:avLst/>
          </a:prstGeom>
        </p:spPr>
      </p:pic>
      <p:sp>
        <p:nvSpPr>
          <p:cNvPr id="9" name="TextBox 8">
            <a:extLst>
              <a:ext uri="{FF2B5EF4-FFF2-40B4-BE49-F238E27FC236}">
                <a16:creationId xmlns:a16="http://schemas.microsoft.com/office/drawing/2014/main" id="{FB85F3BC-2D43-1921-5489-B3572F8E7997}"/>
              </a:ext>
            </a:extLst>
          </p:cNvPr>
          <p:cNvSpPr txBox="1"/>
          <p:nvPr userDrawn="1"/>
        </p:nvSpPr>
        <p:spPr>
          <a:xfrm>
            <a:off x="4643437" y="6527026"/>
            <a:ext cx="2905125" cy="276999"/>
          </a:xfrm>
          <a:prstGeom prst="rect">
            <a:avLst/>
          </a:prstGeom>
          <a:noFill/>
        </p:spPr>
        <p:txBody>
          <a:bodyPr wrap="square">
            <a:spAutoFit/>
          </a:bodyPr>
          <a:lstStyle/>
          <a:p>
            <a:r>
              <a:rPr lang="en-GB" sz="1200">
                <a:ea typeface="Aptos" panose="020B0004020202020204" pitchFamily="34" charset="0"/>
              </a:rPr>
              <a:t>© Pennine Learning Associates Ltd </a:t>
            </a:r>
            <a:endParaRPr lang="en-GB" sz="1200"/>
          </a:p>
        </p:txBody>
      </p:sp>
    </p:spTree>
    <p:extLst>
      <p:ext uri="{BB962C8B-B14F-4D97-AF65-F5344CB8AC3E}">
        <p14:creationId xmlns:p14="http://schemas.microsoft.com/office/powerpoint/2010/main" val="2562792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4193E-1493-FF13-21AF-99C08172726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F3B08B-CA95-B37C-9D6E-3A837002BB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bird flying in the sky&#10;&#10;Description automatically generated">
            <a:extLst>
              <a:ext uri="{FF2B5EF4-FFF2-40B4-BE49-F238E27FC236}">
                <a16:creationId xmlns:a16="http://schemas.microsoft.com/office/drawing/2014/main" id="{05AE0BCE-C913-24FF-6DF6-9E08D3B704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4798" t="31597" r="34398" b="37799"/>
          <a:stretch/>
        </p:blipFill>
        <p:spPr>
          <a:xfrm>
            <a:off x="11324354" y="5942012"/>
            <a:ext cx="867646" cy="862013"/>
          </a:xfrm>
          <a:prstGeom prst="rect">
            <a:avLst/>
          </a:prstGeom>
        </p:spPr>
      </p:pic>
      <p:sp>
        <p:nvSpPr>
          <p:cNvPr id="8" name="TextBox 7">
            <a:extLst>
              <a:ext uri="{FF2B5EF4-FFF2-40B4-BE49-F238E27FC236}">
                <a16:creationId xmlns:a16="http://schemas.microsoft.com/office/drawing/2014/main" id="{0969C8A1-8E86-E8F8-805B-31C1013F19EF}"/>
              </a:ext>
            </a:extLst>
          </p:cNvPr>
          <p:cNvSpPr txBox="1"/>
          <p:nvPr userDrawn="1"/>
        </p:nvSpPr>
        <p:spPr>
          <a:xfrm>
            <a:off x="4643437" y="6575969"/>
            <a:ext cx="2905125" cy="276999"/>
          </a:xfrm>
          <a:prstGeom prst="rect">
            <a:avLst/>
          </a:prstGeom>
          <a:noFill/>
        </p:spPr>
        <p:txBody>
          <a:bodyPr wrap="square">
            <a:spAutoFit/>
          </a:bodyPr>
          <a:lstStyle/>
          <a:p>
            <a:r>
              <a:rPr lang="en-GB" sz="1200">
                <a:ea typeface="Aptos" panose="020B0004020202020204" pitchFamily="34" charset="0"/>
              </a:rPr>
              <a:t>© Pennine Learning Associates Ltd </a:t>
            </a:r>
            <a:endParaRPr lang="en-GB" sz="1200"/>
          </a:p>
        </p:txBody>
      </p:sp>
    </p:spTree>
    <p:extLst>
      <p:ext uri="{BB962C8B-B14F-4D97-AF65-F5344CB8AC3E}">
        <p14:creationId xmlns:p14="http://schemas.microsoft.com/office/powerpoint/2010/main" val="2180586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E8C910-328E-1E47-C77A-44544F5AA5E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652DC2-5E1C-0B54-85C5-4313F0D389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bird flying in the sky&#10;&#10;Description automatically generated">
            <a:extLst>
              <a:ext uri="{FF2B5EF4-FFF2-40B4-BE49-F238E27FC236}">
                <a16:creationId xmlns:a16="http://schemas.microsoft.com/office/drawing/2014/main" id="{0D0DD4CF-5EE0-6BD2-C102-BFC67158CB6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4798" t="31597" r="34398" b="37799"/>
          <a:stretch/>
        </p:blipFill>
        <p:spPr>
          <a:xfrm>
            <a:off x="11324354" y="5942012"/>
            <a:ext cx="867646" cy="862013"/>
          </a:xfrm>
          <a:prstGeom prst="rect">
            <a:avLst/>
          </a:prstGeom>
        </p:spPr>
      </p:pic>
      <p:sp>
        <p:nvSpPr>
          <p:cNvPr id="8" name="TextBox 7">
            <a:extLst>
              <a:ext uri="{FF2B5EF4-FFF2-40B4-BE49-F238E27FC236}">
                <a16:creationId xmlns:a16="http://schemas.microsoft.com/office/drawing/2014/main" id="{25ADCA50-E98F-9FAE-D2AB-AF28F6F6C2FB}"/>
              </a:ext>
            </a:extLst>
          </p:cNvPr>
          <p:cNvSpPr txBox="1"/>
          <p:nvPr userDrawn="1"/>
        </p:nvSpPr>
        <p:spPr>
          <a:xfrm>
            <a:off x="4643437" y="6558716"/>
            <a:ext cx="2905125" cy="276999"/>
          </a:xfrm>
          <a:prstGeom prst="rect">
            <a:avLst/>
          </a:prstGeom>
          <a:noFill/>
        </p:spPr>
        <p:txBody>
          <a:bodyPr wrap="square">
            <a:spAutoFit/>
          </a:bodyPr>
          <a:lstStyle/>
          <a:p>
            <a:r>
              <a:rPr lang="en-GB" sz="1200">
                <a:ea typeface="Aptos" panose="020B0004020202020204" pitchFamily="34" charset="0"/>
              </a:rPr>
              <a:t>© Pennine Learning Associates Ltd </a:t>
            </a:r>
            <a:endParaRPr lang="en-GB" sz="1200"/>
          </a:p>
        </p:txBody>
      </p:sp>
    </p:spTree>
    <p:extLst>
      <p:ext uri="{BB962C8B-B14F-4D97-AF65-F5344CB8AC3E}">
        <p14:creationId xmlns:p14="http://schemas.microsoft.com/office/powerpoint/2010/main" val="461791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C6061-1BF0-E8FC-C570-0CE492C364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1583A6B-F9AD-260C-2A55-7861931CBA0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pic>
        <p:nvPicPr>
          <p:cNvPr id="7" name="Picture 6" descr="A bird flying in the sky&#10;&#10;Description automatically generated">
            <a:extLst>
              <a:ext uri="{FF2B5EF4-FFF2-40B4-BE49-F238E27FC236}">
                <a16:creationId xmlns:a16="http://schemas.microsoft.com/office/drawing/2014/main" id="{E863CBFD-5DD8-E121-575E-5C795E1FB40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4798" t="31597" r="34398" b="37799"/>
          <a:stretch/>
        </p:blipFill>
        <p:spPr>
          <a:xfrm>
            <a:off x="11324354" y="5942012"/>
            <a:ext cx="867646" cy="862013"/>
          </a:xfrm>
          <a:prstGeom prst="rect">
            <a:avLst/>
          </a:prstGeom>
        </p:spPr>
      </p:pic>
      <p:sp>
        <p:nvSpPr>
          <p:cNvPr id="8" name="TextBox 7">
            <a:extLst>
              <a:ext uri="{FF2B5EF4-FFF2-40B4-BE49-F238E27FC236}">
                <a16:creationId xmlns:a16="http://schemas.microsoft.com/office/drawing/2014/main" id="{AF4B7C1E-BBDA-9D72-AFC5-6DC51818450A}"/>
              </a:ext>
            </a:extLst>
          </p:cNvPr>
          <p:cNvSpPr txBox="1"/>
          <p:nvPr userDrawn="1"/>
        </p:nvSpPr>
        <p:spPr>
          <a:xfrm>
            <a:off x="4643437" y="6527026"/>
            <a:ext cx="2905125" cy="276999"/>
          </a:xfrm>
          <a:prstGeom prst="rect">
            <a:avLst/>
          </a:prstGeom>
          <a:noFill/>
        </p:spPr>
        <p:txBody>
          <a:bodyPr wrap="square">
            <a:spAutoFit/>
          </a:bodyPr>
          <a:lstStyle/>
          <a:p>
            <a:r>
              <a:rPr lang="en-GB" sz="1200">
                <a:ea typeface="Aptos" panose="020B0004020202020204" pitchFamily="34" charset="0"/>
              </a:rPr>
              <a:t>© Pennine Learning Associates Ltd </a:t>
            </a:r>
            <a:endParaRPr lang="en-GB" sz="1200"/>
          </a:p>
        </p:txBody>
      </p:sp>
    </p:spTree>
    <p:extLst>
      <p:ext uri="{BB962C8B-B14F-4D97-AF65-F5344CB8AC3E}">
        <p14:creationId xmlns:p14="http://schemas.microsoft.com/office/powerpoint/2010/main" val="3488659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5E7B9-1F65-2F40-F467-CA5BC1A0672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31F1AE-1941-F93D-C13F-45110B9C66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51F6414-F19C-12B1-ECCA-3E9B6A8DAF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bird flying in the sky&#10;&#10;Description automatically generated">
            <a:extLst>
              <a:ext uri="{FF2B5EF4-FFF2-40B4-BE49-F238E27FC236}">
                <a16:creationId xmlns:a16="http://schemas.microsoft.com/office/drawing/2014/main" id="{B824C6B4-2FB1-BE5D-A072-34EFD3D5D6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4798" t="31597" r="34398" b="37799"/>
          <a:stretch/>
        </p:blipFill>
        <p:spPr>
          <a:xfrm>
            <a:off x="11324354" y="5942012"/>
            <a:ext cx="867646" cy="862013"/>
          </a:xfrm>
          <a:prstGeom prst="rect">
            <a:avLst/>
          </a:prstGeom>
        </p:spPr>
      </p:pic>
      <p:sp>
        <p:nvSpPr>
          <p:cNvPr id="9" name="TextBox 8">
            <a:extLst>
              <a:ext uri="{FF2B5EF4-FFF2-40B4-BE49-F238E27FC236}">
                <a16:creationId xmlns:a16="http://schemas.microsoft.com/office/drawing/2014/main" id="{C4A2CD3F-AF63-D2C0-DA11-9B1869FB20DB}"/>
              </a:ext>
            </a:extLst>
          </p:cNvPr>
          <p:cNvSpPr txBox="1"/>
          <p:nvPr userDrawn="1"/>
        </p:nvSpPr>
        <p:spPr>
          <a:xfrm>
            <a:off x="4719637" y="6581001"/>
            <a:ext cx="2905125" cy="276999"/>
          </a:xfrm>
          <a:prstGeom prst="rect">
            <a:avLst/>
          </a:prstGeom>
          <a:noFill/>
        </p:spPr>
        <p:txBody>
          <a:bodyPr wrap="square">
            <a:spAutoFit/>
          </a:bodyPr>
          <a:lstStyle/>
          <a:p>
            <a:r>
              <a:rPr lang="en-GB" sz="1200">
                <a:ea typeface="Aptos" panose="020B0004020202020204" pitchFamily="34" charset="0"/>
              </a:rPr>
              <a:t>© Pennine Learning Associates Ltd </a:t>
            </a:r>
            <a:endParaRPr lang="en-GB" sz="1200"/>
          </a:p>
        </p:txBody>
      </p:sp>
    </p:spTree>
    <p:extLst>
      <p:ext uri="{BB962C8B-B14F-4D97-AF65-F5344CB8AC3E}">
        <p14:creationId xmlns:p14="http://schemas.microsoft.com/office/powerpoint/2010/main" val="221974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F4752-994C-90B7-06C8-DCE7EE84A70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18E7B4-9342-F765-E870-AC155A4956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3CF37C-A557-9E82-C0E7-94BADC991A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77A6303-F643-53A3-920F-B974273FF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DFA7A9-8C0A-CC58-180A-AED48274F9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descr="A bird flying in the sky&#10;&#10;Description automatically generated">
            <a:extLst>
              <a:ext uri="{FF2B5EF4-FFF2-40B4-BE49-F238E27FC236}">
                <a16:creationId xmlns:a16="http://schemas.microsoft.com/office/drawing/2014/main" id="{6FE67456-ECBE-9E6B-A61D-DA3FC141301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4798" t="31597" r="34398" b="37799"/>
          <a:stretch/>
        </p:blipFill>
        <p:spPr>
          <a:xfrm>
            <a:off x="11324354" y="5942012"/>
            <a:ext cx="867646" cy="862013"/>
          </a:xfrm>
          <a:prstGeom prst="rect">
            <a:avLst/>
          </a:prstGeom>
        </p:spPr>
      </p:pic>
      <p:sp>
        <p:nvSpPr>
          <p:cNvPr id="11" name="TextBox 10">
            <a:extLst>
              <a:ext uri="{FF2B5EF4-FFF2-40B4-BE49-F238E27FC236}">
                <a16:creationId xmlns:a16="http://schemas.microsoft.com/office/drawing/2014/main" id="{17D8127D-3EE2-8140-3268-6A0847037BB9}"/>
              </a:ext>
            </a:extLst>
          </p:cNvPr>
          <p:cNvSpPr txBox="1"/>
          <p:nvPr userDrawn="1"/>
        </p:nvSpPr>
        <p:spPr>
          <a:xfrm>
            <a:off x="4719637" y="6524565"/>
            <a:ext cx="2905125" cy="276999"/>
          </a:xfrm>
          <a:prstGeom prst="rect">
            <a:avLst/>
          </a:prstGeom>
          <a:noFill/>
        </p:spPr>
        <p:txBody>
          <a:bodyPr wrap="square">
            <a:spAutoFit/>
          </a:bodyPr>
          <a:lstStyle/>
          <a:p>
            <a:r>
              <a:rPr lang="en-GB" sz="1200">
                <a:ea typeface="Aptos" panose="020B0004020202020204" pitchFamily="34" charset="0"/>
              </a:rPr>
              <a:t>© Pennine Learning Associates Ltd </a:t>
            </a:r>
            <a:endParaRPr lang="en-GB" sz="1200"/>
          </a:p>
        </p:txBody>
      </p:sp>
    </p:spTree>
    <p:extLst>
      <p:ext uri="{BB962C8B-B14F-4D97-AF65-F5344CB8AC3E}">
        <p14:creationId xmlns:p14="http://schemas.microsoft.com/office/powerpoint/2010/main" val="2203303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D4F68-508A-D0A4-2596-D46AC46AB19D}"/>
              </a:ext>
            </a:extLst>
          </p:cNvPr>
          <p:cNvSpPr>
            <a:spLocks noGrp="1"/>
          </p:cNvSpPr>
          <p:nvPr>
            <p:ph type="title"/>
          </p:nvPr>
        </p:nvSpPr>
        <p:spPr/>
        <p:txBody>
          <a:bodyPr/>
          <a:lstStyle/>
          <a:p>
            <a:r>
              <a:rPr lang="en-US"/>
              <a:t>Click to edit Master title style</a:t>
            </a:r>
            <a:endParaRPr lang="en-GB"/>
          </a:p>
        </p:txBody>
      </p:sp>
      <p:pic>
        <p:nvPicPr>
          <p:cNvPr id="6" name="Picture 5" descr="A bird flying in the sky&#10;&#10;Description automatically generated">
            <a:extLst>
              <a:ext uri="{FF2B5EF4-FFF2-40B4-BE49-F238E27FC236}">
                <a16:creationId xmlns:a16="http://schemas.microsoft.com/office/drawing/2014/main" id="{84A731BD-4AA6-5EBA-B5E4-99524B26C4B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4798" t="31597" r="34398" b="37799"/>
          <a:stretch/>
        </p:blipFill>
        <p:spPr>
          <a:xfrm>
            <a:off x="11324354" y="5942012"/>
            <a:ext cx="867646" cy="862013"/>
          </a:xfrm>
          <a:prstGeom prst="rect">
            <a:avLst/>
          </a:prstGeom>
        </p:spPr>
      </p:pic>
      <p:sp>
        <p:nvSpPr>
          <p:cNvPr id="7" name="TextBox 6">
            <a:extLst>
              <a:ext uri="{FF2B5EF4-FFF2-40B4-BE49-F238E27FC236}">
                <a16:creationId xmlns:a16="http://schemas.microsoft.com/office/drawing/2014/main" id="{81EC7C6D-473B-EA78-D0E7-4987058D1E5C}"/>
              </a:ext>
            </a:extLst>
          </p:cNvPr>
          <p:cNvSpPr txBox="1"/>
          <p:nvPr userDrawn="1"/>
        </p:nvSpPr>
        <p:spPr>
          <a:xfrm>
            <a:off x="4643437" y="6492875"/>
            <a:ext cx="2905125" cy="276999"/>
          </a:xfrm>
          <a:prstGeom prst="rect">
            <a:avLst/>
          </a:prstGeom>
          <a:noFill/>
        </p:spPr>
        <p:txBody>
          <a:bodyPr wrap="square">
            <a:spAutoFit/>
          </a:bodyPr>
          <a:lstStyle/>
          <a:p>
            <a:r>
              <a:rPr lang="en-GB" sz="1200">
                <a:ea typeface="Aptos" panose="020B0004020202020204" pitchFamily="34" charset="0"/>
              </a:rPr>
              <a:t>© Pennine Learning Associates Ltd  </a:t>
            </a:r>
            <a:endParaRPr lang="en-GB" sz="1200"/>
          </a:p>
        </p:txBody>
      </p:sp>
    </p:spTree>
    <p:extLst>
      <p:ext uri="{BB962C8B-B14F-4D97-AF65-F5344CB8AC3E}">
        <p14:creationId xmlns:p14="http://schemas.microsoft.com/office/powerpoint/2010/main" val="2722594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bird flying in the sky&#10;&#10;Description automatically generated">
            <a:extLst>
              <a:ext uri="{FF2B5EF4-FFF2-40B4-BE49-F238E27FC236}">
                <a16:creationId xmlns:a16="http://schemas.microsoft.com/office/drawing/2014/main" id="{2F38281D-21FB-FC69-041E-C9ACA921537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4798" t="31597" r="34398" b="37799"/>
          <a:stretch/>
        </p:blipFill>
        <p:spPr>
          <a:xfrm>
            <a:off x="11324354" y="5942012"/>
            <a:ext cx="867646" cy="862013"/>
          </a:xfrm>
          <a:prstGeom prst="rect">
            <a:avLst/>
          </a:prstGeom>
        </p:spPr>
      </p:pic>
      <p:sp>
        <p:nvSpPr>
          <p:cNvPr id="6" name="TextBox 5">
            <a:extLst>
              <a:ext uri="{FF2B5EF4-FFF2-40B4-BE49-F238E27FC236}">
                <a16:creationId xmlns:a16="http://schemas.microsoft.com/office/drawing/2014/main" id="{840EEAE2-F248-823D-B0D7-972DE9E44365}"/>
              </a:ext>
            </a:extLst>
          </p:cNvPr>
          <p:cNvSpPr txBox="1"/>
          <p:nvPr userDrawn="1"/>
        </p:nvSpPr>
        <p:spPr>
          <a:xfrm>
            <a:off x="4643437" y="6527026"/>
            <a:ext cx="2905125" cy="276999"/>
          </a:xfrm>
          <a:prstGeom prst="rect">
            <a:avLst/>
          </a:prstGeom>
          <a:noFill/>
        </p:spPr>
        <p:txBody>
          <a:bodyPr wrap="square">
            <a:spAutoFit/>
          </a:bodyPr>
          <a:lstStyle/>
          <a:p>
            <a:r>
              <a:rPr lang="en-GB" sz="1200">
                <a:ea typeface="Aptos" panose="020B0004020202020204" pitchFamily="34" charset="0"/>
              </a:rPr>
              <a:t>© Pennine Learning Associates Ltd </a:t>
            </a:r>
            <a:endParaRPr lang="en-GB" sz="1200"/>
          </a:p>
        </p:txBody>
      </p:sp>
    </p:spTree>
    <p:extLst>
      <p:ext uri="{BB962C8B-B14F-4D97-AF65-F5344CB8AC3E}">
        <p14:creationId xmlns:p14="http://schemas.microsoft.com/office/powerpoint/2010/main" val="1665698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BDCC8-A0F7-3B3B-43DC-6CE10A43FF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AC629FD-A217-1856-452E-3643435B92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01354D-406E-64D1-8704-0EE22462CC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bird flying in the sky&#10;&#10;Description automatically generated">
            <a:extLst>
              <a:ext uri="{FF2B5EF4-FFF2-40B4-BE49-F238E27FC236}">
                <a16:creationId xmlns:a16="http://schemas.microsoft.com/office/drawing/2014/main" id="{197AC021-3A7A-C188-94DB-EDD3D53F137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4798" t="31597" r="34398" b="37799"/>
          <a:stretch/>
        </p:blipFill>
        <p:spPr>
          <a:xfrm>
            <a:off x="11324354" y="5942012"/>
            <a:ext cx="867646" cy="862013"/>
          </a:xfrm>
          <a:prstGeom prst="rect">
            <a:avLst/>
          </a:prstGeom>
        </p:spPr>
      </p:pic>
      <p:sp>
        <p:nvSpPr>
          <p:cNvPr id="9" name="TextBox 8">
            <a:extLst>
              <a:ext uri="{FF2B5EF4-FFF2-40B4-BE49-F238E27FC236}">
                <a16:creationId xmlns:a16="http://schemas.microsoft.com/office/drawing/2014/main" id="{523483F8-67BF-9054-EE55-35AB31BB8CC8}"/>
              </a:ext>
            </a:extLst>
          </p:cNvPr>
          <p:cNvSpPr txBox="1"/>
          <p:nvPr userDrawn="1"/>
        </p:nvSpPr>
        <p:spPr>
          <a:xfrm>
            <a:off x="4643437" y="6527026"/>
            <a:ext cx="2905125" cy="276999"/>
          </a:xfrm>
          <a:prstGeom prst="rect">
            <a:avLst/>
          </a:prstGeom>
          <a:noFill/>
        </p:spPr>
        <p:txBody>
          <a:bodyPr wrap="square">
            <a:spAutoFit/>
          </a:bodyPr>
          <a:lstStyle/>
          <a:p>
            <a:r>
              <a:rPr lang="en-GB" sz="1200">
                <a:ea typeface="Aptos" panose="020B0004020202020204" pitchFamily="34" charset="0"/>
              </a:rPr>
              <a:t>© Pennine Learning Associates Ltd</a:t>
            </a:r>
            <a:endParaRPr lang="en-GB" sz="1200"/>
          </a:p>
        </p:txBody>
      </p:sp>
    </p:spTree>
    <p:extLst>
      <p:ext uri="{BB962C8B-B14F-4D97-AF65-F5344CB8AC3E}">
        <p14:creationId xmlns:p14="http://schemas.microsoft.com/office/powerpoint/2010/main" val="4216564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D8129-F994-E810-349B-F485A69937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7AF3342-5F9A-8728-2B2B-708B71F404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D4E2837-FE73-DE38-09D4-F00388A4BB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bird flying in the sky&#10;&#10;Description automatically generated">
            <a:extLst>
              <a:ext uri="{FF2B5EF4-FFF2-40B4-BE49-F238E27FC236}">
                <a16:creationId xmlns:a16="http://schemas.microsoft.com/office/drawing/2014/main" id="{CA3FCFC2-2E28-4BF6-60D3-64E5D34EB57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4798" t="31597" r="34398" b="37799"/>
          <a:stretch/>
        </p:blipFill>
        <p:spPr>
          <a:xfrm>
            <a:off x="11324354" y="5942012"/>
            <a:ext cx="867646" cy="862013"/>
          </a:xfrm>
          <a:prstGeom prst="rect">
            <a:avLst/>
          </a:prstGeom>
        </p:spPr>
      </p:pic>
      <p:sp>
        <p:nvSpPr>
          <p:cNvPr id="9" name="TextBox 8">
            <a:extLst>
              <a:ext uri="{FF2B5EF4-FFF2-40B4-BE49-F238E27FC236}">
                <a16:creationId xmlns:a16="http://schemas.microsoft.com/office/drawing/2014/main" id="{FB85F3BC-2D43-1921-5489-B3572F8E7997}"/>
              </a:ext>
            </a:extLst>
          </p:cNvPr>
          <p:cNvSpPr txBox="1"/>
          <p:nvPr userDrawn="1"/>
        </p:nvSpPr>
        <p:spPr>
          <a:xfrm>
            <a:off x="4643437" y="6527026"/>
            <a:ext cx="2905125" cy="276999"/>
          </a:xfrm>
          <a:prstGeom prst="rect">
            <a:avLst/>
          </a:prstGeom>
          <a:noFill/>
        </p:spPr>
        <p:txBody>
          <a:bodyPr wrap="square">
            <a:spAutoFit/>
          </a:bodyPr>
          <a:lstStyle/>
          <a:p>
            <a:r>
              <a:rPr lang="en-GB" sz="1200">
                <a:ea typeface="Aptos" panose="020B0004020202020204" pitchFamily="34" charset="0"/>
              </a:rPr>
              <a:t>© Pennine Learning Associates Ltd </a:t>
            </a:r>
            <a:endParaRPr lang="en-GB" sz="1200"/>
          </a:p>
        </p:txBody>
      </p:sp>
    </p:spTree>
    <p:extLst>
      <p:ext uri="{BB962C8B-B14F-4D97-AF65-F5344CB8AC3E}">
        <p14:creationId xmlns:p14="http://schemas.microsoft.com/office/powerpoint/2010/main" val="1085004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447EB8-3260-B3D9-4BEE-6F5E1D719B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08DA191-D9E0-1421-5362-28632DBE95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DD8632-C5CF-1210-37E0-4A7C18717F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B5264E8-B17C-4500-BC6A-B5C1F5243BAD}" type="datetimeFigureOut">
              <a:rPr lang="en-GB" smtClean="0"/>
              <a:t>11/03/2025</a:t>
            </a:fld>
            <a:endParaRPr lang="en-GB"/>
          </a:p>
        </p:txBody>
      </p:sp>
      <p:sp>
        <p:nvSpPr>
          <p:cNvPr id="5" name="Footer Placeholder 4">
            <a:extLst>
              <a:ext uri="{FF2B5EF4-FFF2-40B4-BE49-F238E27FC236}">
                <a16:creationId xmlns:a16="http://schemas.microsoft.com/office/drawing/2014/main" id="{7CFE41A3-0877-27E3-79D2-11FBA975D8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38534867-4FAF-304D-9EF4-EDE22E2D2F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228751D-9F2D-4B52-AA5B-D649AC0F171A}" type="slidenum">
              <a:rPr lang="en-GB" smtClean="0"/>
              <a:t>‹#›</a:t>
            </a:fld>
            <a:endParaRPr lang="en-GB"/>
          </a:p>
        </p:txBody>
      </p:sp>
    </p:spTree>
    <p:extLst>
      <p:ext uri="{BB962C8B-B14F-4D97-AF65-F5344CB8AC3E}">
        <p14:creationId xmlns:p14="http://schemas.microsoft.com/office/powerpoint/2010/main" val="3640362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447EB8-3260-B3D9-4BEE-6F5E1D719B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08DA191-D9E0-1421-5362-28632DBE95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DD8632-C5CF-1210-37E0-4A7C18717F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B5264E8-B17C-4500-BC6A-B5C1F5243BAD}" type="datetimeFigureOut">
              <a:rPr lang="en-GB" smtClean="0"/>
              <a:t>11/03/2025</a:t>
            </a:fld>
            <a:endParaRPr lang="en-GB"/>
          </a:p>
        </p:txBody>
      </p:sp>
      <p:sp>
        <p:nvSpPr>
          <p:cNvPr id="5" name="Footer Placeholder 4">
            <a:extLst>
              <a:ext uri="{FF2B5EF4-FFF2-40B4-BE49-F238E27FC236}">
                <a16:creationId xmlns:a16="http://schemas.microsoft.com/office/drawing/2014/main" id="{7CFE41A3-0877-27E3-79D2-11FBA975D8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38534867-4FAF-304D-9EF4-EDE22E2D2F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228751D-9F2D-4B52-AA5B-D649AC0F171A}" type="slidenum">
              <a:rPr lang="en-GB" smtClean="0"/>
              <a:t>‹#›</a:t>
            </a:fld>
            <a:endParaRPr lang="en-GB"/>
          </a:p>
        </p:txBody>
      </p:sp>
    </p:spTree>
    <p:extLst>
      <p:ext uri="{BB962C8B-B14F-4D97-AF65-F5344CB8AC3E}">
        <p14:creationId xmlns:p14="http://schemas.microsoft.com/office/powerpoint/2010/main" val="21284829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enquiries@penninelearning.com"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jewishmuseum.org.uk/schools/asset/procession-of-the-law/" TargetMode="External"/><Relationship Id="rId4" Type="http://schemas.openxmlformats.org/officeDocument/2006/relationships/hyperlink" Target="https://www.chabad.org/library/article_cdo/aid/4457/jewish/How-To-Celebrate-Sukkot.ht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8EDD1D1-E3F1-5DC4-5996-98E0A4BC5EE8}"/>
              </a:ext>
            </a:extLst>
          </p:cNvPr>
          <p:cNvSpPr txBox="1"/>
          <p:nvPr/>
        </p:nvSpPr>
        <p:spPr>
          <a:xfrm>
            <a:off x="3048000" y="3245889"/>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badi" panose="020B0604020104020204" pitchFamily="34" charset="0"/>
              <a:ea typeface="+mn-ea"/>
              <a:cs typeface="+mn-cs"/>
            </a:endParaRPr>
          </a:p>
        </p:txBody>
      </p:sp>
      <p:sp>
        <p:nvSpPr>
          <p:cNvPr id="5" name="Text Placeholder 2">
            <a:extLst>
              <a:ext uri="{FF2B5EF4-FFF2-40B4-BE49-F238E27FC236}">
                <a16:creationId xmlns:a16="http://schemas.microsoft.com/office/drawing/2014/main" id="{3D5DA60E-092F-4C9F-8667-3DC408BC3929}"/>
              </a:ext>
            </a:extLst>
          </p:cNvPr>
          <p:cNvSpPr txBox="1">
            <a:spLocks/>
          </p:cNvSpPr>
          <p:nvPr/>
        </p:nvSpPr>
        <p:spPr>
          <a:xfrm>
            <a:off x="384556" y="630250"/>
            <a:ext cx="11360801" cy="5593254"/>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52392"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prstClr val="black"/>
                </a:solidFill>
                <a:effectLst/>
                <a:uLnTx/>
                <a:uFillTx/>
                <a:latin typeface="Tenorite" panose="00000500000000000000" pitchFamily="2" charset="0"/>
                <a:ea typeface="+mn-ea"/>
                <a:cs typeface="+mn-cs"/>
              </a:rPr>
              <a:t>Thank you for using this resource. We hope it helps you, and your pupils! This advice may help.</a:t>
            </a:r>
          </a:p>
          <a:p>
            <a:pPr marL="152392"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prstClr val="black"/>
                </a:solidFill>
                <a:effectLst/>
                <a:uLnTx/>
                <a:uFillTx/>
                <a:latin typeface="Tenorite" panose="00000500000000000000" pitchFamily="2" charset="0"/>
                <a:ea typeface="+mn-ea"/>
                <a:cs typeface="+mn-cs"/>
              </a:rPr>
              <a:t>PowerPoints cover more than one lesson</a:t>
            </a:r>
          </a:p>
          <a:p>
            <a:pPr marL="152392"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a:ln>
                  <a:noFill/>
                </a:ln>
                <a:solidFill>
                  <a:prstClr val="black"/>
                </a:solidFill>
                <a:effectLst/>
                <a:uLnTx/>
                <a:uFillTx/>
                <a:latin typeface="Tenorite" panose="00000500000000000000" pitchFamily="2" charset="0"/>
                <a:ea typeface="+mn-ea"/>
                <a:cs typeface="+mn-cs"/>
              </a:rPr>
              <a:t>The PowerPoint presentation matches a section in the planning provided for this unit of work. This is likely to contain material for more than one lesson. It is important not to speed through the slides without completing suggested activities or discussion. Most sections in the planning, and the matching PowerPoints, will cover two lessons. </a:t>
            </a:r>
            <a:r>
              <a:rPr kumimoji="0" lang="en-GB" sz="1600" b="1" i="0" u="none" strike="noStrike" kern="1200" cap="none" spc="0" normalizeH="0" baseline="0" noProof="0">
                <a:ln>
                  <a:noFill/>
                </a:ln>
                <a:solidFill>
                  <a:prstClr val="black"/>
                </a:solidFill>
                <a:effectLst/>
                <a:uLnTx/>
                <a:uFillTx/>
                <a:latin typeface="Tenorite" panose="00000500000000000000" pitchFamily="2" charset="0"/>
                <a:ea typeface="+mn-ea"/>
                <a:cs typeface="+mn-cs"/>
              </a:rPr>
              <a:t>In particular</a:t>
            </a:r>
            <a:r>
              <a:rPr kumimoji="0" lang="en-GB" sz="1600" b="0" i="0" u="none" strike="noStrike" kern="1200" cap="none" spc="0" normalizeH="0" baseline="0" noProof="0">
                <a:ln>
                  <a:noFill/>
                </a:ln>
                <a:solidFill>
                  <a:prstClr val="black"/>
                </a:solidFill>
                <a:effectLst/>
                <a:uLnTx/>
                <a:uFillTx/>
                <a:latin typeface="Tenorite" panose="00000500000000000000" pitchFamily="2" charset="0"/>
                <a:ea typeface="+mn-ea"/>
                <a:cs typeface="+mn-cs"/>
              </a:rPr>
              <a:t>, you may wish to spend one lesson looking carefully at a story/ video clip and its meaning, and another with discussion, acting it out and follow up.</a:t>
            </a:r>
          </a:p>
          <a:p>
            <a:pPr marL="152392"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kumimoji="0" lang="en-GB" sz="1600" b="0" i="0" u="none" strike="noStrike" kern="1200" cap="none" spc="0" normalizeH="0" baseline="0" noProof="0">
              <a:ln>
                <a:noFill/>
              </a:ln>
              <a:solidFill>
                <a:prstClr val="black"/>
              </a:solidFill>
              <a:effectLst/>
              <a:uLnTx/>
              <a:uFillTx/>
              <a:latin typeface="Tenorite" panose="00000500000000000000" pitchFamily="2" charset="0"/>
              <a:ea typeface="+mn-ea"/>
              <a:cs typeface="+mn-cs"/>
            </a:endParaRPr>
          </a:p>
          <a:p>
            <a:pPr marL="152392"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prstClr val="black"/>
                </a:solidFill>
                <a:effectLst/>
                <a:uLnTx/>
                <a:uFillTx/>
                <a:latin typeface="Tenorite" panose="00000500000000000000" pitchFamily="2" charset="0"/>
                <a:ea typeface="+mn-ea"/>
                <a:cs typeface="+mn-cs"/>
              </a:rPr>
              <a:t>Please make sure you prepare and plan with staff</a:t>
            </a:r>
          </a:p>
          <a:p>
            <a:pPr marL="152392"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a:ln>
                  <a:noFill/>
                </a:ln>
                <a:solidFill>
                  <a:prstClr val="black"/>
                </a:solidFill>
                <a:effectLst/>
                <a:uLnTx/>
                <a:uFillTx/>
                <a:latin typeface="Tenorite" panose="00000500000000000000" pitchFamily="2" charset="0"/>
                <a:ea typeface="+mn-ea"/>
                <a:cs typeface="+mn-cs"/>
              </a:rPr>
              <a:t>It is critical that delivery, style and speed to reflect the needs and responses of pupils. The resource has been designed to support teachers, not to replace you! If this resource is provided as supporting material for HLTAs, cover teachers or non-specialists please ensure you prepare them carefully and plan with them.</a:t>
            </a:r>
          </a:p>
          <a:p>
            <a:pPr marL="152392"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kumimoji="0" lang="en-GB" sz="1600" b="0" i="0" u="none" strike="noStrike" kern="1200" cap="none" spc="0" normalizeH="0" baseline="0" noProof="0">
              <a:ln>
                <a:noFill/>
              </a:ln>
              <a:solidFill>
                <a:prstClr val="black"/>
              </a:solidFill>
              <a:effectLst/>
              <a:uLnTx/>
              <a:uFillTx/>
              <a:latin typeface="Tenorite" panose="00000500000000000000" pitchFamily="2" charset="0"/>
              <a:ea typeface="+mn-ea"/>
              <a:cs typeface="+mn-cs"/>
            </a:endParaRPr>
          </a:p>
          <a:p>
            <a:pPr marL="152392"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prstClr val="black"/>
                </a:solidFill>
                <a:effectLst/>
                <a:uLnTx/>
                <a:uFillTx/>
                <a:latin typeface="Tenorite" panose="00000500000000000000" pitchFamily="2" charset="0"/>
                <a:ea typeface="+mn-ea"/>
                <a:cs typeface="+mn-cs"/>
              </a:rPr>
              <a:t>We recommend you use the detailed planning as well as this PowerPoint</a:t>
            </a:r>
          </a:p>
          <a:p>
            <a:pPr marL="152392"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a:ln>
                  <a:noFill/>
                </a:ln>
                <a:solidFill>
                  <a:prstClr val="black"/>
                </a:solidFill>
                <a:effectLst/>
                <a:uLnTx/>
                <a:uFillTx/>
                <a:latin typeface="Tenorite" panose="00000500000000000000" pitchFamily="2" charset="0"/>
                <a:ea typeface="+mn-ea"/>
                <a:cs typeface="+mn-cs"/>
              </a:rPr>
              <a:t>This PowerPoint is designed to be used with the detailed planning written to support the RE syllabus ‘Believing and Belonging’. We strongly recommend that you use the PowerPoint in conjunction with the planning. Please ask us how to access this if you do not have it.</a:t>
            </a:r>
          </a:p>
          <a:p>
            <a:pPr marL="152392"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kumimoji="0" lang="en-GB" sz="1600" b="0" i="0" u="none" strike="noStrike" kern="1200" cap="none" spc="0" normalizeH="0" baseline="0" noProof="0">
              <a:ln>
                <a:noFill/>
              </a:ln>
              <a:solidFill>
                <a:prstClr val="black"/>
              </a:solidFill>
              <a:effectLst/>
              <a:uLnTx/>
              <a:uFillTx/>
              <a:latin typeface="Tenorite" panose="00000500000000000000" pitchFamily="2" charset="0"/>
              <a:ea typeface="+mn-ea"/>
              <a:cs typeface="+mn-cs"/>
            </a:endParaRPr>
          </a:p>
          <a:p>
            <a:pPr marL="152392"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kumimoji="0" lang="en-GB" sz="1600" b="1" i="0" u="none" strike="noStrike" kern="1200" cap="none" spc="0" normalizeH="0" baseline="0" noProof="0">
                <a:ln>
                  <a:noFill/>
                </a:ln>
                <a:solidFill>
                  <a:prstClr val="black"/>
                </a:solidFill>
                <a:effectLst/>
                <a:uLnTx/>
                <a:uFillTx/>
                <a:latin typeface="Tenorite" panose="00000500000000000000" pitchFamily="2" charset="0"/>
                <a:ea typeface="+mn-ea"/>
                <a:cs typeface="+mn-cs"/>
              </a:rPr>
              <a:t>To feed back and for further support and to access webinar training please email </a:t>
            </a:r>
            <a:r>
              <a:rPr kumimoji="0" lang="en-GB" sz="1600" b="1" i="0" u="none" strike="noStrike" kern="1200" cap="none" spc="0" normalizeH="0" baseline="0" noProof="0">
                <a:ln>
                  <a:noFill/>
                </a:ln>
                <a:solidFill>
                  <a:prstClr val="black"/>
                </a:solidFill>
                <a:effectLst/>
                <a:uLnTx/>
                <a:uFillTx/>
                <a:latin typeface="Tenorite" panose="00000500000000000000" pitchFamily="2" charset="0"/>
                <a:ea typeface="+mn-ea"/>
                <a:cs typeface="+mn-cs"/>
                <a:hlinkClick r:id="rId2"/>
              </a:rPr>
              <a:t>enquiries@penninelearning.com</a:t>
            </a:r>
            <a:r>
              <a:rPr kumimoji="0" lang="en-GB" sz="1600" b="1" i="0" u="none" strike="noStrike" kern="1200" cap="none" spc="0" normalizeH="0" baseline="0" noProof="0">
                <a:ln>
                  <a:noFill/>
                </a:ln>
                <a:solidFill>
                  <a:prstClr val="black"/>
                </a:solidFill>
                <a:effectLst/>
                <a:uLnTx/>
                <a:uFillTx/>
                <a:latin typeface="Tenorite" panose="00000500000000000000" pitchFamily="2" charset="0"/>
                <a:ea typeface="+mn-ea"/>
                <a:cs typeface="+mn-cs"/>
              </a:rPr>
              <a:t>.</a:t>
            </a:r>
          </a:p>
          <a:p>
            <a:pPr marL="152392"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kumimoji="0" lang="en-GB" sz="1600" b="1" i="0" u="none" strike="noStrike" kern="1200" cap="none" spc="0" normalizeH="0" baseline="0" noProof="0">
              <a:ln>
                <a:noFill/>
              </a:ln>
              <a:solidFill>
                <a:prstClr val="black"/>
              </a:solidFill>
              <a:effectLst/>
              <a:uLnTx/>
              <a:uFillTx/>
              <a:latin typeface="Tenorite" panose="00000500000000000000" pitchFamily="2" charset="0"/>
              <a:ea typeface="+mn-ea"/>
              <a:cs typeface="+mn-cs"/>
            </a:endParaRPr>
          </a:p>
          <a:p>
            <a:pPr marL="152392"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kumimoji="0" lang="en-GB" sz="1600" b="0" i="0" u="none" strike="noStrike" kern="1200" cap="none" spc="0" normalizeH="0" baseline="0" noProof="0">
              <a:ln>
                <a:noFill/>
              </a:ln>
              <a:solidFill>
                <a:prstClr val="black"/>
              </a:solidFill>
              <a:effectLst/>
              <a:uLnTx/>
              <a:uFillTx/>
              <a:latin typeface="Tenorite" panose="00000500000000000000" pitchFamily="2" charset="0"/>
              <a:ea typeface="+mn-ea"/>
              <a:cs typeface="+mn-cs"/>
            </a:endParaRPr>
          </a:p>
        </p:txBody>
      </p:sp>
      <p:sp>
        <p:nvSpPr>
          <p:cNvPr id="6" name="Title 1">
            <a:extLst>
              <a:ext uri="{FF2B5EF4-FFF2-40B4-BE49-F238E27FC236}">
                <a16:creationId xmlns:a16="http://schemas.microsoft.com/office/drawing/2014/main" id="{23603E9A-A261-470A-923E-8663136CEA5F}"/>
              </a:ext>
            </a:extLst>
          </p:cNvPr>
          <p:cNvSpPr txBox="1">
            <a:spLocks/>
          </p:cNvSpPr>
          <p:nvPr/>
        </p:nvSpPr>
        <p:spPr>
          <a:xfrm>
            <a:off x="384557" y="0"/>
            <a:ext cx="11360800" cy="763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prstClr val="black"/>
                </a:solidFill>
                <a:effectLst/>
                <a:uLnTx/>
                <a:uFillTx/>
                <a:latin typeface="Tenorite" panose="00000500000000000000" pitchFamily="2" charset="0"/>
                <a:ea typeface="+mj-ea"/>
                <a:cs typeface="+mj-cs"/>
              </a:rPr>
              <a:t>Dear Teacher…</a:t>
            </a:r>
          </a:p>
        </p:txBody>
      </p:sp>
    </p:spTree>
    <p:extLst>
      <p:ext uri="{BB962C8B-B14F-4D97-AF65-F5344CB8AC3E}">
        <p14:creationId xmlns:p14="http://schemas.microsoft.com/office/powerpoint/2010/main" val="2783132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805C-FEFC-1CA1-65FE-2E1850CEFBF4}"/>
              </a:ext>
            </a:extLst>
          </p:cNvPr>
          <p:cNvSpPr>
            <a:spLocks noGrp="1"/>
          </p:cNvSpPr>
          <p:nvPr>
            <p:ph type="title"/>
          </p:nvPr>
        </p:nvSpPr>
        <p:spPr>
          <a:xfrm>
            <a:off x="838200" y="-211667"/>
            <a:ext cx="10515600" cy="1325563"/>
          </a:xfrm>
        </p:spPr>
        <p:txBody>
          <a:bodyPr/>
          <a:lstStyle/>
          <a:p>
            <a:pPr algn="ctr"/>
            <a:r>
              <a:rPr lang="en-GB" sz="4000" b="1"/>
              <a:t>Moses and the Exodus: Freedom from slavery</a:t>
            </a:r>
            <a:endParaRPr lang="en-GB"/>
          </a:p>
        </p:txBody>
      </p:sp>
      <p:sp>
        <p:nvSpPr>
          <p:cNvPr id="10" name="TextBox 9">
            <a:extLst>
              <a:ext uri="{FF2B5EF4-FFF2-40B4-BE49-F238E27FC236}">
                <a16:creationId xmlns:a16="http://schemas.microsoft.com/office/drawing/2014/main" id="{2246520C-86D6-F27D-39CD-AF9A517627DD}"/>
              </a:ext>
            </a:extLst>
          </p:cNvPr>
          <p:cNvSpPr txBox="1"/>
          <p:nvPr/>
        </p:nvSpPr>
        <p:spPr>
          <a:xfrm>
            <a:off x="282981" y="1005329"/>
            <a:ext cx="7866186" cy="555261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4000"/>
              </a:lnSpc>
            </a:pPr>
            <a:r>
              <a:rPr lang="en-GB" sz="2400">
                <a:solidFill>
                  <a:schemeClr val="tx1"/>
                </a:solidFill>
                <a:effectLst/>
                <a:latin typeface="Tenorite" pitchFamily="2" charset="0"/>
              </a:rPr>
              <a:t>Moses was born to a </a:t>
            </a:r>
            <a:r>
              <a:rPr lang="en-GB" sz="2400" b="1">
                <a:solidFill>
                  <a:schemeClr val="tx1"/>
                </a:solidFill>
                <a:effectLst/>
                <a:latin typeface="Tenorite" pitchFamily="2" charset="0"/>
              </a:rPr>
              <a:t>Hebrew</a:t>
            </a:r>
            <a:r>
              <a:rPr lang="en-GB" sz="2400">
                <a:solidFill>
                  <a:schemeClr val="tx1"/>
                </a:solidFill>
                <a:effectLst/>
                <a:latin typeface="Tenorite" pitchFamily="2" charset="0"/>
              </a:rPr>
              <a:t> family but he was raised by the Pharaoh’s daughter</a:t>
            </a:r>
            <a:r>
              <a:rPr lang="en-GB" sz="2400">
                <a:solidFill>
                  <a:schemeClr val="tx1"/>
                </a:solidFill>
                <a:latin typeface="Tenorite" pitchFamily="2" charset="0"/>
              </a:rPr>
              <a:t> and grew up </a:t>
            </a:r>
            <a:r>
              <a:rPr lang="en-GB" sz="2400">
                <a:solidFill>
                  <a:schemeClr val="tx1"/>
                </a:solidFill>
                <a:effectLst/>
                <a:latin typeface="Tenorite" pitchFamily="2" charset="0"/>
              </a:rPr>
              <a:t>as an Egyptian prince. </a:t>
            </a:r>
          </a:p>
          <a:p>
            <a:pPr>
              <a:lnSpc>
                <a:spcPct val="114000"/>
              </a:lnSpc>
            </a:pPr>
            <a:r>
              <a:rPr lang="en-GB" sz="2400">
                <a:solidFill>
                  <a:schemeClr val="tx1"/>
                </a:solidFill>
                <a:latin typeface="Tenorite" pitchFamily="2" charset="0"/>
              </a:rPr>
              <a:t>After killing an Egyptian guard, who was beating a Hebrew slave, Moses fled to a neighbouring land. </a:t>
            </a:r>
          </a:p>
          <a:p>
            <a:pPr>
              <a:lnSpc>
                <a:spcPct val="114000"/>
              </a:lnSpc>
            </a:pPr>
            <a:r>
              <a:rPr lang="en-GB" sz="2400">
                <a:solidFill>
                  <a:schemeClr val="tx1"/>
                </a:solidFill>
                <a:effectLst/>
                <a:latin typeface="Tenorite" pitchFamily="2" charset="0"/>
              </a:rPr>
              <a:t>After God spoke to him from a burning bush, Moses returned to Egypt to ask the Pharaoh to free the </a:t>
            </a:r>
            <a:r>
              <a:rPr lang="en-GB" sz="2400" b="1">
                <a:solidFill>
                  <a:schemeClr val="tx1"/>
                </a:solidFill>
                <a:effectLst/>
                <a:latin typeface="Tenorite" pitchFamily="2" charset="0"/>
              </a:rPr>
              <a:t>Hebrews</a:t>
            </a:r>
            <a:r>
              <a:rPr lang="en-GB" sz="2400">
                <a:solidFill>
                  <a:schemeClr val="tx1"/>
                </a:solidFill>
                <a:effectLst/>
                <a:latin typeface="Tenorite" pitchFamily="2" charset="0"/>
              </a:rPr>
              <a:t> from slavery. </a:t>
            </a:r>
          </a:p>
          <a:p>
            <a:pPr>
              <a:lnSpc>
                <a:spcPct val="114000"/>
              </a:lnSpc>
            </a:pPr>
            <a:r>
              <a:rPr lang="en-GB" sz="2400">
                <a:solidFill>
                  <a:schemeClr val="tx1"/>
                </a:solidFill>
                <a:effectLst/>
                <a:latin typeface="Tenorite" pitchFamily="2" charset="0"/>
              </a:rPr>
              <a:t>After the final </a:t>
            </a:r>
            <a:r>
              <a:rPr lang="en-GB" sz="2400">
                <a:solidFill>
                  <a:schemeClr val="tx1"/>
                </a:solidFill>
                <a:latin typeface="Tenorite" pitchFamily="2" charset="0"/>
              </a:rPr>
              <a:t>plague</a:t>
            </a:r>
            <a:r>
              <a:rPr lang="en-GB" sz="2400">
                <a:solidFill>
                  <a:schemeClr val="tx1"/>
                </a:solidFill>
                <a:effectLst/>
                <a:latin typeface="Tenorite" pitchFamily="2" charset="0"/>
              </a:rPr>
              <a:t>, the Pharaoh agreed. However, he soon changed his mind. </a:t>
            </a:r>
          </a:p>
          <a:p>
            <a:pPr>
              <a:lnSpc>
                <a:spcPct val="114000"/>
              </a:lnSpc>
            </a:pPr>
            <a:r>
              <a:rPr lang="en-GB" sz="2400">
                <a:solidFill>
                  <a:schemeClr val="tx1"/>
                </a:solidFill>
                <a:effectLst/>
                <a:latin typeface="Tenorite" pitchFamily="2" charset="0"/>
              </a:rPr>
              <a:t>Moses led the </a:t>
            </a:r>
            <a:r>
              <a:rPr lang="en-GB" sz="2400">
                <a:solidFill>
                  <a:schemeClr val="tx1"/>
                </a:solidFill>
                <a:latin typeface="Tenorite" pitchFamily="2" charset="0"/>
              </a:rPr>
              <a:t>the </a:t>
            </a:r>
            <a:r>
              <a:rPr lang="en-GB" sz="2400" b="1">
                <a:solidFill>
                  <a:schemeClr val="tx1"/>
                </a:solidFill>
                <a:latin typeface="Tenorite" pitchFamily="2" charset="0"/>
              </a:rPr>
              <a:t>Hebrew</a:t>
            </a:r>
            <a:r>
              <a:rPr lang="en-GB" sz="2400">
                <a:solidFill>
                  <a:schemeClr val="tx1"/>
                </a:solidFill>
                <a:latin typeface="Tenorite" pitchFamily="2" charset="0"/>
              </a:rPr>
              <a:t> slaves out of Egypt, through the Red Sea.</a:t>
            </a:r>
            <a:endParaRPr lang="en-GB" sz="2400">
              <a:solidFill>
                <a:schemeClr val="tx1"/>
              </a:solidFill>
              <a:effectLst/>
              <a:latin typeface="Tenorite" pitchFamily="2" charset="0"/>
            </a:endParaRPr>
          </a:p>
          <a:p>
            <a:pPr marL="342900" indent="-342900">
              <a:lnSpc>
                <a:spcPct val="114000"/>
              </a:lnSpc>
              <a:buFont typeface="Arial" panose="020B0604020202020204" pitchFamily="34" charset="0"/>
              <a:buChar char="•"/>
            </a:pPr>
            <a:endParaRPr lang="en-GB" sz="2400">
              <a:solidFill>
                <a:schemeClr val="tx1"/>
              </a:solidFill>
              <a:effectLst/>
              <a:latin typeface="Tenorite" pitchFamily="2" charset="0"/>
            </a:endParaRPr>
          </a:p>
        </p:txBody>
      </p:sp>
      <p:pic>
        <p:nvPicPr>
          <p:cNvPr id="3" name="Picture 2" descr="A cartoon of a person holding a stick&#10;&#10;AI-generated content may be incorrect.">
            <a:extLst>
              <a:ext uri="{FF2B5EF4-FFF2-40B4-BE49-F238E27FC236}">
                <a16:creationId xmlns:a16="http://schemas.microsoft.com/office/drawing/2014/main" id="{838FBF33-749B-76B3-B8B6-5A2A3EA67BF8}"/>
              </a:ext>
            </a:extLst>
          </p:cNvPr>
          <p:cNvPicPr>
            <a:picLocks noChangeAspect="1"/>
          </p:cNvPicPr>
          <p:nvPr/>
        </p:nvPicPr>
        <p:blipFill>
          <a:blip r:embed="rId3"/>
          <a:stretch>
            <a:fillRect/>
          </a:stretch>
        </p:blipFill>
        <p:spPr>
          <a:xfrm>
            <a:off x="8142986" y="1719469"/>
            <a:ext cx="3768982" cy="2579759"/>
          </a:xfrm>
          <a:prstGeom prst="roundRect">
            <a:avLst/>
          </a:prstGeom>
        </p:spPr>
      </p:pic>
    </p:spTree>
    <p:extLst>
      <p:ext uri="{BB962C8B-B14F-4D97-AF65-F5344CB8AC3E}">
        <p14:creationId xmlns:p14="http://schemas.microsoft.com/office/powerpoint/2010/main" val="3859287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805C-FEFC-1CA1-65FE-2E1850CEFBF4}"/>
              </a:ext>
            </a:extLst>
          </p:cNvPr>
          <p:cNvSpPr>
            <a:spLocks noGrp="1"/>
          </p:cNvSpPr>
          <p:nvPr>
            <p:ph type="title"/>
          </p:nvPr>
        </p:nvSpPr>
        <p:spPr>
          <a:xfrm>
            <a:off x="838200" y="112542"/>
            <a:ext cx="10515600" cy="1325563"/>
          </a:xfrm>
        </p:spPr>
        <p:txBody>
          <a:bodyPr/>
          <a:lstStyle/>
          <a:p>
            <a:pPr algn="ctr"/>
            <a:r>
              <a:rPr lang="en-GB" sz="4000" b="1"/>
              <a:t>Moses and the Exodus: Gods protection</a:t>
            </a:r>
            <a:endParaRPr lang="en-GB"/>
          </a:p>
        </p:txBody>
      </p:sp>
      <p:sp>
        <p:nvSpPr>
          <p:cNvPr id="10" name="TextBox 9">
            <a:extLst>
              <a:ext uri="{FF2B5EF4-FFF2-40B4-BE49-F238E27FC236}">
                <a16:creationId xmlns:a16="http://schemas.microsoft.com/office/drawing/2014/main" id="{2246520C-86D6-F27D-39CD-AF9A517627DD}"/>
              </a:ext>
            </a:extLst>
          </p:cNvPr>
          <p:cNvSpPr txBox="1"/>
          <p:nvPr/>
        </p:nvSpPr>
        <p:spPr>
          <a:xfrm>
            <a:off x="1550856" y="1438105"/>
            <a:ext cx="9121002" cy="4479303"/>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4000"/>
              </a:lnSpc>
            </a:pPr>
            <a:r>
              <a:rPr lang="en-GB" sz="2800">
                <a:solidFill>
                  <a:schemeClr val="tx1"/>
                </a:solidFill>
                <a:latin typeface="Tenorite" pitchFamily="2" charset="0"/>
              </a:rPr>
              <a:t>The story of Moses and the </a:t>
            </a:r>
            <a:r>
              <a:rPr lang="en-GB" sz="2800" b="1">
                <a:solidFill>
                  <a:schemeClr val="tx1"/>
                </a:solidFill>
                <a:latin typeface="Tenorite" pitchFamily="2" charset="0"/>
              </a:rPr>
              <a:t>Exodus</a:t>
            </a:r>
            <a:r>
              <a:rPr lang="en-GB" sz="2800">
                <a:solidFill>
                  <a:schemeClr val="tx1"/>
                </a:solidFill>
                <a:latin typeface="Tenorite" pitchFamily="2" charset="0"/>
              </a:rPr>
              <a:t> is a key story for Jewish people, as it represents freedom from slavery and God’s protection as they wandered in the desert.</a:t>
            </a:r>
          </a:p>
          <a:p>
            <a:pPr>
              <a:lnSpc>
                <a:spcPct val="114000"/>
              </a:lnSpc>
            </a:pPr>
            <a:endParaRPr lang="en-GB" sz="2800">
              <a:solidFill>
                <a:schemeClr val="tx1"/>
              </a:solidFill>
              <a:effectLst/>
            </a:endParaRPr>
          </a:p>
          <a:p>
            <a:pPr>
              <a:lnSpc>
                <a:spcPct val="114000"/>
              </a:lnSpc>
            </a:pPr>
            <a:r>
              <a:rPr lang="en-GB" sz="2800"/>
              <a:t>The festival of </a:t>
            </a:r>
            <a:r>
              <a:rPr lang="en-GB" sz="2800" err="1"/>
              <a:t>Sukkot</a:t>
            </a:r>
            <a:r>
              <a:rPr lang="en-GB" sz="2800"/>
              <a:t>, which we will be learning about in this lesson, commemorates God’s protection of the </a:t>
            </a:r>
            <a:r>
              <a:rPr lang="en-GB" sz="2800" b="1"/>
              <a:t>Hebrew</a:t>
            </a:r>
            <a:r>
              <a:rPr lang="en-GB" sz="2800"/>
              <a:t> people, after their departure from Egypt, when they wandered in the wilderness for 40 years.</a:t>
            </a:r>
          </a:p>
          <a:p>
            <a:pPr>
              <a:lnSpc>
                <a:spcPct val="114000"/>
              </a:lnSpc>
            </a:pPr>
            <a:endParaRPr lang="en-GB" sz="2800">
              <a:solidFill>
                <a:schemeClr val="tx1"/>
              </a:solidFill>
              <a:effectLst/>
              <a:latin typeface="Tenorite" pitchFamily="2" charset="0"/>
            </a:endParaRPr>
          </a:p>
        </p:txBody>
      </p:sp>
    </p:spTree>
    <p:extLst>
      <p:ext uri="{BB962C8B-B14F-4D97-AF65-F5344CB8AC3E}">
        <p14:creationId xmlns:p14="http://schemas.microsoft.com/office/powerpoint/2010/main" val="1888412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805C-FEFC-1CA1-65FE-2E1850CEFBF4}"/>
              </a:ext>
            </a:extLst>
          </p:cNvPr>
          <p:cNvSpPr>
            <a:spLocks noGrp="1"/>
          </p:cNvSpPr>
          <p:nvPr>
            <p:ph type="title"/>
          </p:nvPr>
        </p:nvSpPr>
        <p:spPr>
          <a:xfrm>
            <a:off x="838200" y="0"/>
            <a:ext cx="10515600" cy="1325563"/>
          </a:xfrm>
        </p:spPr>
        <p:txBody>
          <a:bodyPr/>
          <a:lstStyle/>
          <a:p>
            <a:pPr algn="ctr"/>
            <a:r>
              <a:rPr lang="en-GB" sz="4000" b="1"/>
              <a:t>Moses and the Exodus: The Journey to the Promised Land</a:t>
            </a:r>
            <a:endParaRPr lang="en-GB"/>
          </a:p>
        </p:txBody>
      </p:sp>
      <p:sp>
        <p:nvSpPr>
          <p:cNvPr id="10" name="TextBox 9">
            <a:extLst>
              <a:ext uri="{FF2B5EF4-FFF2-40B4-BE49-F238E27FC236}">
                <a16:creationId xmlns:a16="http://schemas.microsoft.com/office/drawing/2014/main" id="{2246520C-86D6-F27D-39CD-AF9A517627DD}"/>
              </a:ext>
            </a:extLst>
          </p:cNvPr>
          <p:cNvSpPr txBox="1"/>
          <p:nvPr/>
        </p:nvSpPr>
        <p:spPr>
          <a:xfrm>
            <a:off x="405706" y="1325563"/>
            <a:ext cx="11380588" cy="468743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4000"/>
              </a:lnSpc>
            </a:pPr>
            <a:r>
              <a:rPr lang="en-GB" sz="2600">
                <a:solidFill>
                  <a:schemeClr val="tx1"/>
                </a:solidFill>
                <a:latin typeface="Tenorite" pitchFamily="2" charset="0"/>
              </a:rPr>
              <a:t>After they fled Egypt and crossed the Red Sea, the </a:t>
            </a:r>
            <a:r>
              <a:rPr lang="en-GB" sz="2600" b="1">
                <a:solidFill>
                  <a:schemeClr val="tx1"/>
                </a:solidFill>
                <a:latin typeface="Tenorite" pitchFamily="2" charset="0"/>
              </a:rPr>
              <a:t>Hebrews</a:t>
            </a:r>
            <a:r>
              <a:rPr lang="en-GB" sz="2600">
                <a:solidFill>
                  <a:schemeClr val="tx1"/>
                </a:solidFill>
                <a:latin typeface="Tenorite" pitchFamily="2" charset="0"/>
              </a:rPr>
              <a:t> were finally free. However, their journey to the promised land was full of challenges.</a:t>
            </a:r>
            <a:endParaRPr lang="en-GB" sz="2600">
              <a:solidFill>
                <a:schemeClr val="tx1"/>
              </a:solidFill>
              <a:effectLst/>
              <a:latin typeface="Tenorite" pitchFamily="2" charset="0"/>
            </a:endParaRPr>
          </a:p>
          <a:p>
            <a:pPr>
              <a:lnSpc>
                <a:spcPct val="114000"/>
              </a:lnSpc>
            </a:pPr>
            <a:r>
              <a:rPr lang="en-GB" sz="2600">
                <a:solidFill>
                  <a:schemeClr val="tx1"/>
                </a:solidFill>
                <a:latin typeface="Tenorite" pitchFamily="2" charset="0"/>
              </a:rPr>
              <a:t>The </a:t>
            </a:r>
            <a:r>
              <a:rPr lang="en-GB" sz="2600" b="1">
                <a:solidFill>
                  <a:schemeClr val="tx1"/>
                </a:solidFill>
                <a:latin typeface="Tenorite" pitchFamily="2" charset="0"/>
              </a:rPr>
              <a:t>Hebrews</a:t>
            </a:r>
            <a:r>
              <a:rPr lang="en-GB" sz="2600">
                <a:solidFill>
                  <a:schemeClr val="tx1"/>
                </a:solidFill>
                <a:latin typeface="Tenorite" pitchFamily="2" charset="0"/>
              </a:rPr>
              <a:t> were hungry and thirsty. Moses told them that God would provide for them. </a:t>
            </a:r>
          </a:p>
          <a:p>
            <a:pPr>
              <a:lnSpc>
                <a:spcPct val="114000"/>
              </a:lnSpc>
            </a:pPr>
            <a:endParaRPr lang="en-GB" sz="2600">
              <a:solidFill>
                <a:schemeClr val="tx1"/>
              </a:solidFill>
              <a:latin typeface="Tenorite" pitchFamily="2" charset="0"/>
            </a:endParaRPr>
          </a:p>
          <a:p>
            <a:pPr>
              <a:lnSpc>
                <a:spcPct val="114000"/>
              </a:lnSpc>
            </a:pPr>
            <a:r>
              <a:rPr lang="en-GB" sz="2600">
                <a:solidFill>
                  <a:schemeClr val="tx1"/>
                </a:solidFill>
                <a:latin typeface="Tenorite" pitchFamily="2" charset="0"/>
              </a:rPr>
              <a:t>God sent a special bread-like substance (manna), as well as a flock of quails, which the </a:t>
            </a:r>
            <a:r>
              <a:rPr lang="en-GB" sz="2600" b="1">
                <a:solidFill>
                  <a:schemeClr val="tx1"/>
                </a:solidFill>
                <a:latin typeface="Tenorite" pitchFamily="2" charset="0"/>
              </a:rPr>
              <a:t>Hebrews</a:t>
            </a:r>
            <a:r>
              <a:rPr lang="en-GB" sz="2600">
                <a:solidFill>
                  <a:schemeClr val="tx1"/>
                </a:solidFill>
                <a:latin typeface="Tenorite" pitchFamily="2" charset="0"/>
              </a:rPr>
              <a:t> could eat. </a:t>
            </a:r>
          </a:p>
          <a:p>
            <a:pPr>
              <a:lnSpc>
                <a:spcPct val="114000"/>
              </a:lnSpc>
            </a:pPr>
            <a:endParaRPr lang="en-GB" sz="2600">
              <a:solidFill>
                <a:schemeClr val="tx1"/>
              </a:solidFill>
              <a:latin typeface="Tenorite" pitchFamily="2" charset="0"/>
            </a:endParaRPr>
          </a:p>
          <a:p>
            <a:pPr>
              <a:lnSpc>
                <a:spcPct val="114000"/>
              </a:lnSpc>
            </a:pPr>
            <a:r>
              <a:rPr lang="en-GB" sz="2600">
                <a:solidFill>
                  <a:schemeClr val="tx1"/>
                </a:solidFill>
                <a:latin typeface="Tenorite" pitchFamily="2" charset="0"/>
              </a:rPr>
              <a:t>God also told Moses to strike a rock with his staff to produce water.</a:t>
            </a:r>
          </a:p>
          <a:p>
            <a:pPr marL="342900" indent="-342900">
              <a:lnSpc>
                <a:spcPct val="114000"/>
              </a:lnSpc>
              <a:buFont typeface="Arial" panose="020B0604020202020204" pitchFamily="34" charset="0"/>
              <a:buChar char="•"/>
            </a:pPr>
            <a:endParaRPr lang="en-GB" sz="3000">
              <a:solidFill>
                <a:schemeClr val="tx1"/>
              </a:solidFill>
              <a:latin typeface="Tenorite" pitchFamily="2" charset="0"/>
            </a:endParaRPr>
          </a:p>
        </p:txBody>
      </p:sp>
    </p:spTree>
    <p:extLst>
      <p:ext uri="{BB962C8B-B14F-4D97-AF65-F5344CB8AC3E}">
        <p14:creationId xmlns:p14="http://schemas.microsoft.com/office/powerpoint/2010/main" val="4236465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805C-FEFC-1CA1-65FE-2E1850CEFBF4}"/>
              </a:ext>
            </a:extLst>
          </p:cNvPr>
          <p:cNvSpPr>
            <a:spLocks noGrp="1"/>
          </p:cNvSpPr>
          <p:nvPr>
            <p:ph type="title"/>
          </p:nvPr>
        </p:nvSpPr>
        <p:spPr>
          <a:xfrm>
            <a:off x="838199" y="453572"/>
            <a:ext cx="10515600" cy="1325563"/>
          </a:xfrm>
        </p:spPr>
        <p:txBody>
          <a:bodyPr/>
          <a:lstStyle/>
          <a:p>
            <a:pPr algn="ctr"/>
            <a:r>
              <a:rPr lang="en-GB" sz="4000" b="1"/>
              <a:t>Summary: The Journey to the Promised Land</a:t>
            </a:r>
            <a:endParaRPr lang="en-GB"/>
          </a:p>
        </p:txBody>
      </p:sp>
      <p:sp>
        <p:nvSpPr>
          <p:cNvPr id="10" name="TextBox 9">
            <a:extLst>
              <a:ext uri="{FF2B5EF4-FFF2-40B4-BE49-F238E27FC236}">
                <a16:creationId xmlns:a16="http://schemas.microsoft.com/office/drawing/2014/main" id="{2246520C-86D6-F27D-39CD-AF9A517627DD}"/>
              </a:ext>
            </a:extLst>
          </p:cNvPr>
          <p:cNvSpPr txBox="1"/>
          <p:nvPr/>
        </p:nvSpPr>
        <p:spPr>
          <a:xfrm>
            <a:off x="900465" y="1990800"/>
            <a:ext cx="10391067" cy="1446806"/>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4000"/>
              </a:lnSpc>
            </a:pPr>
            <a:r>
              <a:rPr lang="en-GB" sz="2600">
                <a:solidFill>
                  <a:schemeClr val="tx1"/>
                </a:solidFill>
                <a:latin typeface="Tenorite" pitchFamily="2" charset="0"/>
              </a:rPr>
              <a:t>Can you remember three of the ways in which God provided for the </a:t>
            </a:r>
            <a:r>
              <a:rPr lang="en-GB" sz="2600" b="1">
                <a:solidFill>
                  <a:schemeClr val="tx1"/>
                </a:solidFill>
                <a:latin typeface="Tenorite" pitchFamily="2" charset="0"/>
              </a:rPr>
              <a:t>Hebrews</a:t>
            </a:r>
            <a:r>
              <a:rPr lang="en-GB" sz="2600">
                <a:solidFill>
                  <a:schemeClr val="tx1"/>
                </a:solidFill>
                <a:latin typeface="Tenorite" pitchFamily="2" charset="0"/>
              </a:rPr>
              <a:t> in the wilderness?</a:t>
            </a:r>
          </a:p>
          <a:p>
            <a:pPr>
              <a:lnSpc>
                <a:spcPct val="114000"/>
              </a:lnSpc>
            </a:pPr>
            <a:r>
              <a:rPr lang="en-GB" sz="2600">
                <a:solidFill>
                  <a:schemeClr val="tx1"/>
                </a:solidFill>
                <a:latin typeface="Tenorite" pitchFamily="2" charset="0"/>
              </a:rPr>
              <a:t>Share it with a partner. </a:t>
            </a:r>
          </a:p>
        </p:txBody>
      </p:sp>
      <p:sp>
        <p:nvSpPr>
          <p:cNvPr id="5" name="TextBox 4">
            <a:extLst>
              <a:ext uri="{FF2B5EF4-FFF2-40B4-BE49-F238E27FC236}">
                <a16:creationId xmlns:a16="http://schemas.microsoft.com/office/drawing/2014/main" id="{7A744928-0CD9-F0D3-7915-10C11450FFA8}"/>
              </a:ext>
            </a:extLst>
          </p:cNvPr>
          <p:cNvSpPr txBox="1"/>
          <p:nvPr/>
        </p:nvSpPr>
        <p:spPr>
          <a:xfrm>
            <a:off x="900465" y="3736383"/>
            <a:ext cx="10391067" cy="1446806"/>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nSpc>
                <a:spcPct val="114000"/>
              </a:lnSpc>
            </a:pPr>
            <a:r>
              <a:rPr lang="en-GB" sz="2600">
                <a:solidFill>
                  <a:schemeClr val="tx1"/>
                </a:solidFill>
                <a:latin typeface="Tenorite" pitchFamily="2" charset="0"/>
              </a:rPr>
              <a:t>1.</a:t>
            </a:r>
          </a:p>
          <a:p>
            <a:pPr>
              <a:lnSpc>
                <a:spcPct val="114000"/>
              </a:lnSpc>
            </a:pPr>
            <a:r>
              <a:rPr lang="en-GB" sz="2600">
                <a:solidFill>
                  <a:schemeClr val="tx1"/>
                </a:solidFill>
                <a:latin typeface="Tenorite" pitchFamily="2" charset="0"/>
              </a:rPr>
              <a:t>2.</a:t>
            </a:r>
          </a:p>
          <a:p>
            <a:pPr>
              <a:lnSpc>
                <a:spcPct val="114000"/>
              </a:lnSpc>
            </a:pPr>
            <a:r>
              <a:rPr lang="en-GB" sz="2600">
                <a:solidFill>
                  <a:schemeClr val="tx1"/>
                </a:solidFill>
                <a:latin typeface="Tenorite" pitchFamily="2" charset="0"/>
              </a:rPr>
              <a:t>3.</a:t>
            </a:r>
          </a:p>
        </p:txBody>
      </p:sp>
    </p:spTree>
    <p:extLst>
      <p:ext uri="{BB962C8B-B14F-4D97-AF65-F5344CB8AC3E}">
        <p14:creationId xmlns:p14="http://schemas.microsoft.com/office/powerpoint/2010/main" val="736215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805C-FEFC-1CA1-65FE-2E1850CEFBF4}"/>
              </a:ext>
            </a:extLst>
          </p:cNvPr>
          <p:cNvSpPr>
            <a:spLocks noGrp="1"/>
          </p:cNvSpPr>
          <p:nvPr>
            <p:ph type="title"/>
          </p:nvPr>
        </p:nvSpPr>
        <p:spPr>
          <a:xfrm>
            <a:off x="838200" y="0"/>
            <a:ext cx="10515600" cy="1325563"/>
          </a:xfrm>
        </p:spPr>
        <p:txBody>
          <a:bodyPr/>
          <a:lstStyle/>
          <a:p>
            <a:pPr algn="ctr"/>
            <a:r>
              <a:rPr lang="en-GB" sz="4000" b="1"/>
              <a:t>Discussion</a:t>
            </a:r>
            <a:endParaRPr lang="en-GB"/>
          </a:p>
        </p:txBody>
      </p:sp>
      <p:sp>
        <p:nvSpPr>
          <p:cNvPr id="10" name="TextBox 9">
            <a:extLst>
              <a:ext uri="{FF2B5EF4-FFF2-40B4-BE49-F238E27FC236}">
                <a16:creationId xmlns:a16="http://schemas.microsoft.com/office/drawing/2014/main" id="{2246520C-86D6-F27D-39CD-AF9A517627DD}"/>
              </a:ext>
            </a:extLst>
          </p:cNvPr>
          <p:cNvSpPr txBox="1"/>
          <p:nvPr/>
        </p:nvSpPr>
        <p:spPr>
          <a:xfrm>
            <a:off x="739726" y="1073707"/>
            <a:ext cx="10980106" cy="471058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lnSpc>
                <a:spcPct val="114000"/>
              </a:lnSpc>
              <a:buFont typeface="Arial" panose="020B0604020202020204" pitchFamily="34" charset="0"/>
              <a:buChar char="•"/>
            </a:pPr>
            <a:endParaRPr lang="en-GB" sz="2400">
              <a:solidFill>
                <a:schemeClr val="tx1"/>
              </a:solidFill>
              <a:latin typeface="Tenorite" pitchFamily="2" charset="0"/>
            </a:endParaRPr>
          </a:p>
          <a:p>
            <a:pPr>
              <a:lnSpc>
                <a:spcPct val="114000"/>
              </a:lnSpc>
            </a:pPr>
            <a:r>
              <a:rPr lang="en-GB" sz="2400">
                <a:solidFill>
                  <a:schemeClr val="tx1"/>
                </a:solidFill>
                <a:latin typeface="Tenorite" pitchFamily="2" charset="0"/>
              </a:rPr>
              <a:t>Think about the idea of being on a journey away from home:</a:t>
            </a:r>
          </a:p>
          <a:p>
            <a:pPr marL="342900" indent="-342900">
              <a:lnSpc>
                <a:spcPct val="114000"/>
              </a:lnSpc>
              <a:buFont typeface="Arial" panose="020B0604020202020204" pitchFamily="34" charset="0"/>
              <a:buChar char="•"/>
            </a:pPr>
            <a:r>
              <a:rPr lang="en-GB" sz="2400">
                <a:solidFill>
                  <a:schemeClr val="tx1"/>
                </a:solidFill>
                <a:latin typeface="Tenorite" pitchFamily="2" charset="0"/>
              </a:rPr>
              <a:t>What essentials would you need?</a:t>
            </a:r>
          </a:p>
          <a:p>
            <a:pPr marL="342900" indent="-342900">
              <a:lnSpc>
                <a:spcPct val="114000"/>
              </a:lnSpc>
              <a:buFont typeface="Arial" panose="020B0604020202020204" pitchFamily="34" charset="0"/>
              <a:buChar char="•"/>
            </a:pPr>
            <a:r>
              <a:rPr lang="en-GB" sz="2400">
                <a:solidFill>
                  <a:schemeClr val="tx1"/>
                </a:solidFill>
                <a:latin typeface="Tenorite" pitchFamily="2" charset="0"/>
              </a:rPr>
              <a:t>What home comforts would you miss?</a:t>
            </a:r>
          </a:p>
          <a:p>
            <a:pPr marL="342900" indent="-342900">
              <a:lnSpc>
                <a:spcPct val="114000"/>
              </a:lnSpc>
              <a:buFont typeface="Arial" panose="020B0604020202020204" pitchFamily="34" charset="0"/>
              <a:buChar char="•"/>
            </a:pPr>
            <a:endParaRPr lang="en-GB" sz="2400">
              <a:solidFill>
                <a:schemeClr val="tx1"/>
              </a:solidFill>
              <a:latin typeface="Tenorite" pitchFamily="2" charset="0"/>
            </a:endParaRPr>
          </a:p>
          <a:p>
            <a:pPr>
              <a:lnSpc>
                <a:spcPct val="114000"/>
              </a:lnSpc>
            </a:pPr>
            <a:r>
              <a:rPr lang="en-GB" sz="2400">
                <a:solidFill>
                  <a:schemeClr val="tx1"/>
                </a:solidFill>
                <a:latin typeface="Tenorite" pitchFamily="2" charset="0"/>
              </a:rPr>
              <a:t>Think about the ‘in-between’ stage of the journey of Moses and his people: they had escaped from slavery but were not yet in the promised land. Shelter was temporary – in tents – and they relied on manna provided by God each day.</a:t>
            </a:r>
          </a:p>
          <a:p>
            <a:pPr marL="342900" indent="-342900">
              <a:lnSpc>
                <a:spcPct val="114000"/>
              </a:lnSpc>
              <a:buFont typeface="Arial" panose="020B0604020202020204" pitchFamily="34" charset="0"/>
              <a:buChar char="•"/>
            </a:pPr>
            <a:r>
              <a:rPr lang="en-GB" sz="2400">
                <a:solidFill>
                  <a:schemeClr val="tx1"/>
                </a:solidFill>
                <a:latin typeface="Tenorite" pitchFamily="2" charset="0"/>
              </a:rPr>
              <a:t>How do you think the </a:t>
            </a:r>
            <a:r>
              <a:rPr lang="en-GB" sz="2400" b="1">
                <a:solidFill>
                  <a:schemeClr val="tx1"/>
                </a:solidFill>
                <a:latin typeface="Tenorite" pitchFamily="2" charset="0"/>
              </a:rPr>
              <a:t>Hebrew</a:t>
            </a:r>
            <a:r>
              <a:rPr lang="en-GB" sz="2400">
                <a:solidFill>
                  <a:schemeClr val="tx1"/>
                </a:solidFill>
                <a:latin typeface="Tenorite" pitchFamily="2" charset="0"/>
              </a:rPr>
              <a:t> people felt?</a:t>
            </a:r>
          </a:p>
          <a:p>
            <a:pPr marL="342900" indent="-342900">
              <a:lnSpc>
                <a:spcPct val="114000"/>
              </a:lnSpc>
              <a:buFont typeface="Arial" panose="020B0604020202020204" pitchFamily="34" charset="0"/>
              <a:buChar char="•"/>
            </a:pPr>
            <a:r>
              <a:rPr lang="en-GB" sz="2400">
                <a:solidFill>
                  <a:schemeClr val="tx1"/>
                </a:solidFill>
                <a:latin typeface="Tenorite" pitchFamily="2" charset="0"/>
              </a:rPr>
              <a:t>What would you find most challenging in a situation like this?</a:t>
            </a:r>
          </a:p>
          <a:p>
            <a:pPr marL="342900" indent="-342900">
              <a:lnSpc>
                <a:spcPct val="114000"/>
              </a:lnSpc>
              <a:buFont typeface="Arial" panose="020B0604020202020204" pitchFamily="34" charset="0"/>
              <a:buChar char="•"/>
            </a:pPr>
            <a:endParaRPr lang="en-GB" sz="2400">
              <a:solidFill>
                <a:schemeClr val="tx1"/>
              </a:solidFill>
              <a:latin typeface="Tenorite" pitchFamily="2" charset="0"/>
            </a:endParaRPr>
          </a:p>
        </p:txBody>
      </p:sp>
    </p:spTree>
    <p:extLst>
      <p:ext uri="{BB962C8B-B14F-4D97-AF65-F5344CB8AC3E}">
        <p14:creationId xmlns:p14="http://schemas.microsoft.com/office/powerpoint/2010/main" val="998129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805C-FEFC-1CA1-65FE-2E1850CEFBF4}"/>
              </a:ext>
            </a:extLst>
          </p:cNvPr>
          <p:cNvSpPr>
            <a:spLocks noGrp="1"/>
          </p:cNvSpPr>
          <p:nvPr>
            <p:ph type="title"/>
          </p:nvPr>
        </p:nvSpPr>
        <p:spPr>
          <a:xfrm>
            <a:off x="838200" y="0"/>
            <a:ext cx="10515600" cy="1325563"/>
          </a:xfrm>
        </p:spPr>
        <p:txBody>
          <a:bodyPr/>
          <a:lstStyle/>
          <a:p>
            <a:pPr algn="ctr"/>
            <a:r>
              <a:rPr lang="en-GB" sz="4000" b="1"/>
              <a:t>The festival of </a:t>
            </a:r>
            <a:r>
              <a:rPr lang="en-GB" sz="4000" b="1" err="1"/>
              <a:t>Sukkot</a:t>
            </a:r>
            <a:endParaRPr lang="en-GB"/>
          </a:p>
        </p:txBody>
      </p:sp>
      <p:sp>
        <p:nvSpPr>
          <p:cNvPr id="10" name="TextBox 9">
            <a:extLst>
              <a:ext uri="{FF2B5EF4-FFF2-40B4-BE49-F238E27FC236}">
                <a16:creationId xmlns:a16="http://schemas.microsoft.com/office/drawing/2014/main" id="{2246520C-86D6-F27D-39CD-AF9A517627DD}"/>
              </a:ext>
            </a:extLst>
          </p:cNvPr>
          <p:cNvSpPr txBox="1"/>
          <p:nvPr/>
        </p:nvSpPr>
        <p:spPr>
          <a:xfrm>
            <a:off x="653659" y="1149140"/>
            <a:ext cx="10884682" cy="555261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nSpc>
                <a:spcPct val="114000"/>
              </a:lnSpc>
            </a:pPr>
            <a:r>
              <a:rPr lang="en-GB" sz="2400">
                <a:solidFill>
                  <a:schemeClr val="tx1"/>
                </a:solidFill>
                <a:latin typeface="Tenorite"/>
              </a:rPr>
              <a:t>The festival of Sukkot is a harvest festival soon after the Jewish New Year, in which people give thanks for food and shelter. It lasts for seven days. </a:t>
            </a:r>
          </a:p>
          <a:p>
            <a:pPr>
              <a:lnSpc>
                <a:spcPct val="114000"/>
              </a:lnSpc>
            </a:pPr>
            <a:endParaRPr lang="en-GB" sz="2400">
              <a:solidFill>
                <a:schemeClr val="tx1"/>
              </a:solidFill>
              <a:latin typeface="Tenorite" pitchFamily="2" charset="0"/>
            </a:endParaRPr>
          </a:p>
          <a:p>
            <a:pPr>
              <a:lnSpc>
                <a:spcPct val="114000"/>
              </a:lnSpc>
            </a:pPr>
            <a:r>
              <a:rPr lang="en-GB" sz="2400">
                <a:solidFill>
                  <a:schemeClr val="tx1"/>
                </a:solidFill>
                <a:latin typeface="Tenorite"/>
              </a:rPr>
              <a:t>The festival is a time to give thanks for a successful harvest. As well as this, Sukkot is a time when Jewish people remember the period after the </a:t>
            </a:r>
            <a:r>
              <a:rPr lang="en-GB" sz="2400" b="1">
                <a:solidFill>
                  <a:schemeClr val="tx1"/>
                </a:solidFill>
                <a:latin typeface="Tenorite"/>
              </a:rPr>
              <a:t>Exodus</a:t>
            </a:r>
            <a:r>
              <a:rPr lang="en-GB" sz="2400">
                <a:solidFill>
                  <a:schemeClr val="tx1"/>
                </a:solidFill>
                <a:latin typeface="Tenorite"/>
              </a:rPr>
              <a:t>, when Moses led the </a:t>
            </a:r>
            <a:r>
              <a:rPr lang="en-GB" sz="2400" b="1">
                <a:solidFill>
                  <a:schemeClr val="tx1"/>
                </a:solidFill>
                <a:latin typeface="Tenorite"/>
              </a:rPr>
              <a:t>Hebrew</a:t>
            </a:r>
            <a:r>
              <a:rPr lang="en-GB" sz="2400">
                <a:solidFill>
                  <a:schemeClr val="tx1"/>
                </a:solidFill>
                <a:latin typeface="Tenorite"/>
              </a:rPr>
              <a:t> people out of slavery. It commemorates the 40 years the </a:t>
            </a:r>
            <a:r>
              <a:rPr lang="en-GB" sz="2400" b="1">
                <a:solidFill>
                  <a:schemeClr val="tx1"/>
                </a:solidFill>
                <a:latin typeface="Tenorite"/>
              </a:rPr>
              <a:t>Hebrew</a:t>
            </a:r>
            <a:r>
              <a:rPr lang="en-GB" sz="2400">
                <a:solidFill>
                  <a:schemeClr val="tx1"/>
                </a:solidFill>
                <a:latin typeface="Tenorite"/>
              </a:rPr>
              <a:t> people spent in the desert, on their way to the promised land, once they had escaped slavery.</a:t>
            </a:r>
          </a:p>
          <a:p>
            <a:pPr>
              <a:lnSpc>
                <a:spcPct val="114000"/>
              </a:lnSpc>
            </a:pPr>
            <a:endParaRPr lang="en-GB" sz="2400">
              <a:solidFill>
                <a:schemeClr val="tx1"/>
              </a:solidFill>
              <a:latin typeface="Tenorite" pitchFamily="2" charset="0"/>
            </a:endParaRPr>
          </a:p>
          <a:p>
            <a:pPr>
              <a:lnSpc>
                <a:spcPct val="114000"/>
              </a:lnSpc>
            </a:pPr>
            <a:r>
              <a:rPr lang="en-GB" sz="2400">
                <a:solidFill>
                  <a:schemeClr val="tx1"/>
                </a:solidFill>
                <a:latin typeface="Tenorite"/>
              </a:rPr>
              <a:t>It is a time when Jewish people remember Gods protection of their ancestors in the harsh conditions of the desert and how he provided for them during the 40 years they spent wandering in the desert. </a:t>
            </a:r>
          </a:p>
          <a:p>
            <a:pPr marL="342900" indent="-342900">
              <a:lnSpc>
                <a:spcPct val="114000"/>
              </a:lnSpc>
              <a:buFont typeface="Arial" panose="020B0604020202020204" pitchFamily="34" charset="0"/>
              <a:buChar char="•"/>
            </a:pPr>
            <a:endParaRPr lang="en-GB" sz="2400">
              <a:solidFill>
                <a:schemeClr val="tx1"/>
              </a:solidFill>
              <a:latin typeface="Tenorite" pitchFamily="2" charset="0"/>
            </a:endParaRPr>
          </a:p>
        </p:txBody>
      </p:sp>
    </p:spTree>
    <p:extLst>
      <p:ext uri="{BB962C8B-B14F-4D97-AF65-F5344CB8AC3E}">
        <p14:creationId xmlns:p14="http://schemas.microsoft.com/office/powerpoint/2010/main" val="2541442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805C-FEFC-1CA1-65FE-2E1850CEFBF4}"/>
              </a:ext>
            </a:extLst>
          </p:cNvPr>
          <p:cNvSpPr>
            <a:spLocks noGrp="1"/>
          </p:cNvSpPr>
          <p:nvPr>
            <p:ph type="title"/>
          </p:nvPr>
        </p:nvSpPr>
        <p:spPr>
          <a:xfrm>
            <a:off x="838200" y="0"/>
            <a:ext cx="10515600" cy="1325563"/>
          </a:xfrm>
        </p:spPr>
        <p:txBody>
          <a:bodyPr/>
          <a:lstStyle/>
          <a:p>
            <a:pPr algn="ctr"/>
            <a:r>
              <a:rPr lang="en-GB" sz="4000" b="1"/>
              <a:t>How is </a:t>
            </a:r>
            <a:r>
              <a:rPr lang="en-GB" sz="4000" b="1" err="1"/>
              <a:t>Sukkot</a:t>
            </a:r>
            <a:r>
              <a:rPr lang="en-GB" sz="4000" b="1"/>
              <a:t> celebrated today?</a:t>
            </a:r>
            <a:endParaRPr lang="en-GB"/>
          </a:p>
        </p:txBody>
      </p:sp>
      <p:sp>
        <p:nvSpPr>
          <p:cNvPr id="10" name="TextBox 9">
            <a:extLst>
              <a:ext uri="{FF2B5EF4-FFF2-40B4-BE49-F238E27FC236}">
                <a16:creationId xmlns:a16="http://schemas.microsoft.com/office/drawing/2014/main" id="{2246520C-86D6-F27D-39CD-AF9A517627DD}"/>
              </a:ext>
            </a:extLst>
          </p:cNvPr>
          <p:cNvSpPr txBox="1"/>
          <p:nvPr/>
        </p:nvSpPr>
        <p:spPr>
          <a:xfrm>
            <a:off x="308217" y="1325563"/>
            <a:ext cx="7511566" cy="513159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nSpc>
                <a:spcPct val="114000"/>
              </a:lnSpc>
            </a:pPr>
            <a:r>
              <a:rPr lang="en-GB" sz="2400">
                <a:solidFill>
                  <a:schemeClr val="tx1"/>
                </a:solidFill>
                <a:latin typeface="Tenorite" pitchFamily="2" charset="0"/>
              </a:rPr>
              <a:t>Many people celebrate by building a sukkah – a temporary hut or shelter. Families will then spend time in these huts for a week. This is to remind themselves of the conditions Moses and his people lived in during the 40 years they wandered the desert, after the </a:t>
            </a:r>
            <a:r>
              <a:rPr lang="en-GB" sz="2400" b="1">
                <a:solidFill>
                  <a:schemeClr val="tx1"/>
                </a:solidFill>
                <a:latin typeface="Tenorite" pitchFamily="2" charset="0"/>
              </a:rPr>
              <a:t>Exodus</a:t>
            </a:r>
            <a:r>
              <a:rPr lang="en-GB" sz="2400">
                <a:solidFill>
                  <a:schemeClr val="tx1"/>
                </a:solidFill>
                <a:latin typeface="Tenorite" pitchFamily="2" charset="0"/>
              </a:rPr>
              <a:t>. </a:t>
            </a:r>
          </a:p>
          <a:p>
            <a:pPr>
              <a:lnSpc>
                <a:spcPct val="114000"/>
              </a:lnSpc>
            </a:pPr>
            <a:endParaRPr lang="en-GB" sz="2400">
              <a:solidFill>
                <a:schemeClr val="tx1"/>
              </a:solidFill>
              <a:latin typeface="Tenorite" pitchFamily="2" charset="0"/>
            </a:endParaRPr>
          </a:p>
          <a:p>
            <a:pPr>
              <a:lnSpc>
                <a:spcPct val="114000"/>
              </a:lnSpc>
            </a:pPr>
            <a:r>
              <a:rPr lang="en-GB" sz="2400">
                <a:solidFill>
                  <a:schemeClr val="tx1"/>
                </a:solidFill>
                <a:latin typeface="Tenorite"/>
              </a:rPr>
              <a:t>Building and living in these huts is therefore a way for Jewish people to honour their ancestors. Spending time in a sukkah allows Jewish people to appreciate Gods protection. Staying in a fragile hut is a reminder that God is the only source of security and protection.</a:t>
            </a:r>
          </a:p>
        </p:txBody>
      </p:sp>
      <p:pic>
        <p:nvPicPr>
          <p:cNvPr id="3" name="Picture 2" descr="A table with glasses and candles on it&#10;&#10;AI-generated content may be incorrect.">
            <a:extLst>
              <a:ext uri="{FF2B5EF4-FFF2-40B4-BE49-F238E27FC236}">
                <a16:creationId xmlns:a16="http://schemas.microsoft.com/office/drawing/2014/main" id="{55CEC137-81F0-D862-B3BE-F18CE34F6B3F}"/>
              </a:ext>
            </a:extLst>
          </p:cNvPr>
          <p:cNvPicPr>
            <a:picLocks noChangeAspect="1"/>
          </p:cNvPicPr>
          <p:nvPr/>
        </p:nvPicPr>
        <p:blipFill>
          <a:blip r:embed="rId3"/>
          <a:stretch>
            <a:fillRect/>
          </a:stretch>
        </p:blipFill>
        <p:spPr>
          <a:xfrm>
            <a:off x="7814444" y="2036969"/>
            <a:ext cx="4122373" cy="2778540"/>
          </a:xfrm>
          <a:prstGeom prst="roundRect">
            <a:avLst/>
          </a:prstGeom>
        </p:spPr>
      </p:pic>
    </p:spTree>
    <p:extLst>
      <p:ext uri="{BB962C8B-B14F-4D97-AF65-F5344CB8AC3E}">
        <p14:creationId xmlns:p14="http://schemas.microsoft.com/office/powerpoint/2010/main" val="618805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805C-FEFC-1CA1-65FE-2E1850CEFBF4}"/>
              </a:ext>
            </a:extLst>
          </p:cNvPr>
          <p:cNvSpPr>
            <a:spLocks noGrp="1"/>
          </p:cNvSpPr>
          <p:nvPr>
            <p:ph type="title"/>
          </p:nvPr>
        </p:nvSpPr>
        <p:spPr>
          <a:xfrm>
            <a:off x="838200" y="0"/>
            <a:ext cx="10515600" cy="1325563"/>
          </a:xfrm>
        </p:spPr>
        <p:txBody>
          <a:bodyPr/>
          <a:lstStyle/>
          <a:p>
            <a:pPr algn="ctr"/>
            <a:r>
              <a:rPr lang="en-GB" sz="4000" b="1"/>
              <a:t>Moses and the Exodus: The journey to the promised land</a:t>
            </a:r>
            <a:endParaRPr lang="en-GB"/>
          </a:p>
        </p:txBody>
      </p:sp>
      <p:sp>
        <p:nvSpPr>
          <p:cNvPr id="10" name="TextBox 9">
            <a:extLst>
              <a:ext uri="{FF2B5EF4-FFF2-40B4-BE49-F238E27FC236}">
                <a16:creationId xmlns:a16="http://schemas.microsoft.com/office/drawing/2014/main" id="{2246520C-86D6-F27D-39CD-AF9A517627DD}"/>
              </a:ext>
            </a:extLst>
          </p:cNvPr>
          <p:cNvSpPr txBox="1"/>
          <p:nvPr/>
        </p:nvSpPr>
        <p:spPr>
          <a:xfrm>
            <a:off x="405706" y="1649288"/>
            <a:ext cx="11380588" cy="3709926"/>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4000"/>
              </a:lnSpc>
            </a:pPr>
            <a:r>
              <a:rPr lang="en-GB" sz="2600">
                <a:solidFill>
                  <a:schemeClr val="tx1"/>
                </a:solidFill>
                <a:latin typeface="Tenorite" pitchFamily="2" charset="0"/>
              </a:rPr>
              <a:t>After a few months of travelling, Moses brought the </a:t>
            </a:r>
            <a:r>
              <a:rPr lang="en-GB" sz="2600" b="1">
                <a:solidFill>
                  <a:schemeClr val="tx1"/>
                </a:solidFill>
                <a:latin typeface="Tenorite" pitchFamily="2" charset="0"/>
              </a:rPr>
              <a:t>Hebrews</a:t>
            </a:r>
            <a:r>
              <a:rPr lang="en-GB" sz="2600">
                <a:solidFill>
                  <a:schemeClr val="tx1"/>
                </a:solidFill>
                <a:latin typeface="Tenorite" pitchFamily="2" charset="0"/>
              </a:rPr>
              <a:t> to Mount Sinai, where he heard the voice of God again. </a:t>
            </a:r>
          </a:p>
          <a:p>
            <a:pPr>
              <a:lnSpc>
                <a:spcPct val="114000"/>
              </a:lnSpc>
            </a:pPr>
            <a:endParaRPr lang="en-GB" sz="2600">
              <a:solidFill>
                <a:schemeClr val="tx1"/>
              </a:solidFill>
              <a:latin typeface="Tenorite" pitchFamily="2" charset="0"/>
            </a:endParaRPr>
          </a:p>
          <a:p>
            <a:pPr>
              <a:lnSpc>
                <a:spcPct val="114000"/>
              </a:lnSpc>
            </a:pPr>
            <a:r>
              <a:rPr lang="en-GB" sz="2600">
                <a:solidFill>
                  <a:schemeClr val="tx1"/>
                </a:solidFill>
                <a:latin typeface="Tenorite" pitchFamily="2" charset="0"/>
              </a:rPr>
              <a:t>On the mountain, God gave Moses the ten laws known as the Ten Commandments, which were rules telling people how to live.</a:t>
            </a:r>
          </a:p>
          <a:p>
            <a:pPr>
              <a:lnSpc>
                <a:spcPct val="114000"/>
              </a:lnSpc>
            </a:pPr>
            <a:endParaRPr lang="en-GB" sz="2600">
              <a:solidFill>
                <a:schemeClr val="tx1"/>
              </a:solidFill>
              <a:latin typeface="Tenorite" pitchFamily="2" charset="0"/>
            </a:endParaRPr>
          </a:p>
          <a:p>
            <a:pPr>
              <a:lnSpc>
                <a:spcPct val="114000"/>
              </a:lnSpc>
            </a:pPr>
            <a:r>
              <a:rPr lang="en-GB" sz="2600">
                <a:solidFill>
                  <a:schemeClr val="tx1"/>
                </a:solidFill>
                <a:latin typeface="Tenorite" pitchFamily="2" charset="0"/>
              </a:rPr>
              <a:t>Moses led the </a:t>
            </a:r>
            <a:r>
              <a:rPr lang="en-GB" sz="2600" b="1">
                <a:solidFill>
                  <a:schemeClr val="tx1"/>
                </a:solidFill>
                <a:latin typeface="Tenorite" pitchFamily="2" charset="0"/>
              </a:rPr>
              <a:t>Hebrews</a:t>
            </a:r>
            <a:r>
              <a:rPr lang="en-GB" sz="2600">
                <a:solidFill>
                  <a:schemeClr val="tx1"/>
                </a:solidFill>
                <a:latin typeface="Tenorite" pitchFamily="2" charset="0"/>
              </a:rPr>
              <a:t> in the Sinai wilderness for 40 years, before they eventually entered the promised land.</a:t>
            </a:r>
          </a:p>
        </p:txBody>
      </p:sp>
    </p:spTree>
    <p:extLst>
      <p:ext uri="{BB962C8B-B14F-4D97-AF65-F5344CB8AC3E}">
        <p14:creationId xmlns:p14="http://schemas.microsoft.com/office/powerpoint/2010/main" val="2997791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805C-FEFC-1CA1-65FE-2E1850CEFBF4}"/>
              </a:ext>
            </a:extLst>
          </p:cNvPr>
          <p:cNvSpPr>
            <a:spLocks noGrp="1"/>
          </p:cNvSpPr>
          <p:nvPr>
            <p:ph type="title"/>
          </p:nvPr>
        </p:nvSpPr>
        <p:spPr>
          <a:xfrm>
            <a:off x="838200" y="71215"/>
            <a:ext cx="10515600" cy="1325563"/>
          </a:xfrm>
        </p:spPr>
        <p:txBody>
          <a:bodyPr/>
          <a:lstStyle/>
          <a:p>
            <a:pPr algn="ctr"/>
            <a:r>
              <a:rPr lang="en-GB" sz="4000" b="1"/>
              <a:t>The Ten Commandments</a:t>
            </a:r>
            <a:endParaRPr lang="en-GB"/>
          </a:p>
        </p:txBody>
      </p:sp>
      <p:sp>
        <p:nvSpPr>
          <p:cNvPr id="10" name="TextBox 9">
            <a:extLst>
              <a:ext uri="{FF2B5EF4-FFF2-40B4-BE49-F238E27FC236}">
                <a16:creationId xmlns:a16="http://schemas.microsoft.com/office/drawing/2014/main" id="{2246520C-86D6-F27D-39CD-AF9A517627DD}"/>
              </a:ext>
            </a:extLst>
          </p:cNvPr>
          <p:cNvSpPr txBox="1"/>
          <p:nvPr/>
        </p:nvSpPr>
        <p:spPr>
          <a:xfrm>
            <a:off x="450649" y="1157676"/>
            <a:ext cx="6870527" cy="513159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4000"/>
              </a:lnSpc>
            </a:pPr>
            <a:r>
              <a:rPr lang="en-GB" sz="2400">
                <a:solidFill>
                  <a:schemeClr val="tx1"/>
                </a:solidFill>
                <a:latin typeface="Tenorite" pitchFamily="2" charset="0"/>
              </a:rPr>
              <a:t>Here is a reminder of the Ten Commandments:</a:t>
            </a:r>
          </a:p>
          <a:p>
            <a:pPr marL="342900" indent="-342900">
              <a:lnSpc>
                <a:spcPct val="114000"/>
              </a:lnSpc>
              <a:buFont typeface="Arial" panose="020B0604020202020204" pitchFamily="34" charset="0"/>
              <a:buChar char="•"/>
            </a:pPr>
            <a:r>
              <a:rPr lang="en-GB" sz="2400">
                <a:solidFill>
                  <a:schemeClr val="tx1"/>
                </a:solidFill>
                <a:latin typeface="Tenorite" pitchFamily="2" charset="0"/>
              </a:rPr>
              <a:t>Do not have any other Gods.</a:t>
            </a:r>
          </a:p>
          <a:p>
            <a:pPr marL="342900" indent="-342900">
              <a:lnSpc>
                <a:spcPct val="114000"/>
              </a:lnSpc>
              <a:buFont typeface="Arial" panose="020B0604020202020204" pitchFamily="34" charset="0"/>
              <a:buChar char="•"/>
            </a:pPr>
            <a:r>
              <a:rPr lang="en-GB" sz="2400">
                <a:solidFill>
                  <a:schemeClr val="tx1"/>
                </a:solidFill>
                <a:latin typeface="Tenorite" pitchFamily="2" charset="0"/>
              </a:rPr>
              <a:t>Do not make idols.</a:t>
            </a:r>
          </a:p>
          <a:p>
            <a:pPr marL="342900" indent="-342900">
              <a:lnSpc>
                <a:spcPct val="114000"/>
              </a:lnSpc>
              <a:buFont typeface="Arial" panose="020B0604020202020204" pitchFamily="34" charset="0"/>
              <a:buChar char="•"/>
            </a:pPr>
            <a:r>
              <a:rPr lang="en-GB" sz="2400">
                <a:solidFill>
                  <a:schemeClr val="tx1"/>
                </a:solidFill>
                <a:latin typeface="Tenorite" pitchFamily="2" charset="0"/>
              </a:rPr>
              <a:t>Do not disrespect God’s name or use it in vain.</a:t>
            </a:r>
          </a:p>
          <a:p>
            <a:pPr marL="342900" indent="-342900">
              <a:lnSpc>
                <a:spcPct val="114000"/>
              </a:lnSpc>
              <a:buFont typeface="Arial" panose="020B0604020202020204" pitchFamily="34" charset="0"/>
              <a:buChar char="•"/>
            </a:pPr>
            <a:r>
              <a:rPr lang="en-GB" sz="2400">
                <a:solidFill>
                  <a:schemeClr val="tx1"/>
                </a:solidFill>
                <a:latin typeface="Tenorite" pitchFamily="2" charset="0"/>
              </a:rPr>
              <a:t>Keep the Sabbath day holy.</a:t>
            </a:r>
          </a:p>
          <a:p>
            <a:pPr marL="342900" indent="-342900">
              <a:lnSpc>
                <a:spcPct val="114000"/>
              </a:lnSpc>
              <a:buFont typeface="Arial" panose="020B0604020202020204" pitchFamily="34" charset="0"/>
              <a:buChar char="•"/>
            </a:pPr>
            <a:r>
              <a:rPr lang="en-GB" sz="2400">
                <a:solidFill>
                  <a:schemeClr val="tx1"/>
                </a:solidFill>
                <a:latin typeface="Tenorite" pitchFamily="2" charset="0"/>
              </a:rPr>
              <a:t>Honour your father and your mother.</a:t>
            </a:r>
          </a:p>
          <a:p>
            <a:pPr marL="342900" indent="-342900">
              <a:lnSpc>
                <a:spcPct val="114000"/>
              </a:lnSpc>
              <a:buFont typeface="Arial" panose="020B0604020202020204" pitchFamily="34" charset="0"/>
              <a:buChar char="•"/>
            </a:pPr>
            <a:r>
              <a:rPr lang="en-GB" sz="2400">
                <a:solidFill>
                  <a:schemeClr val="tx1"/>
                </a:solidFill>
                <a:latin typeface="Tenorite" pitchFamily="2" charset="0"/>
              </a:rPr>
              <a:t>Do not commit murder.</a:t>
            </a:r>
          </a:p>
          <a:p>
            <a:pPr marL="342900" indent="-342900">
              <a:lnSpc>
                <a:spcPct val="114000"/>
              </a:lnSpc>
              <a:buFont typeface="Arial" panose="020B0604020202020204" pitchFamily="34" charset="0"/>
              <a:buChar char="•"/>
            </a:pPr>
            <a:r>
              <a:rPr lang="en-GB" sz="2400">
                <a:solidFill>
                  <a:schemeClr val="tx1"/>
                </a:solidFill>
                <a:latin typeface="Tenorite" pitchFamily="2" charset="0"/>
              </a:rPr>
              <a:t>Do not commit adultery.</a:t>
            </a:r>
          </a:p>
          <a:p>
            <a:pPr marL="342900" indent="-342900">
              <a:lnSpc>
                <a:spcPct val="114000"/>
              </a:lnSpc>
              <a:buFont typeface="Arial" panose="020B0604020202020204" pitchFamily="34" charset="0"/>
              <a:buChar char="•"/>
            </a:pPr>
            <a:r>
              <a:rPr lang="en-GB" sz="2400">
                <a:solidFill>
                  <a:schemeClr val="tx1"/>
                </a:solidFill>
                <a:latin typeface="Tenorite" pitchFamily="2" charset="0"/>
              </a:rPr>
              <a:t>Do not steal.</a:t>
            </a:r>
          </a:p>
          <a:p>
            <a:pPr marL="342900" indent="-342900">
              <a:lnSpc>
                <a:spcPct val="114000"/>
              </a:lnSpc>
              <a:buFont typeface="Arial" panose="020B0604020202020204" pitchFamily="34" charset="0"/>
              <a:buChar char="•"/>
            </a:pPr>
            <a:r>
              <a:rPr lang="en-GB" sz="2400">
                <a:solidFill>
                  <a:schemeClr val="tx1"/>
                </a:solidFill>
                <a:latin typeface="Tenorite" pitchFamily="2" charset="0"/>
              </a:rPr>
              <a:t>Do not tell lies or bear false witness.</a:t>
            </a:r>
          </a:p>
          <a:p>
            <a:pPr marL="342900" indent="-342900">
              <a:lnSpc>
                <a:spcPct val="114000"/>
              </a:lnSpc>
              <a:buFont typeface="Arial" panose="020B0604020202020204" pitchFamily="34" charset="0"/>
              <a:buChar char="•"/>
            </a:pPr>
            <a:r>
              <a:rPr lang="en-GB" sz="2400">
                <a:solidFill>
                  <a:schemeClr val="tx1"/>
                </a:solidFill>
                <a:latin typeface="Tenorite" pitchFamily="2" charset="0"/>
              </a:rPr>
              <a:t>Do not be envious of others.</a:t>
            </a:r>
          </a:p>
          <a:p>
            <a:pPr marL="342900" indent="-342900">
              <a:lnSpc>
                <a:spcPct val="114000"/>
              </a:lnSpc>
              <a:buFont typeface="Arial" panose="020B0604020202020204" pitchFamily="34" charset="0"/>
              <a:buChar char="•"/>
            </a:pPr>
            <a:endParaRPr lang="en-GB" sz="2400">
              <a:solidFill>
                <a:schemeClr val="tx1"/>
              </a:solidFill>
              <a:latin typeface="Tenorite" pitchFamily="2" charset="0"/>
            </a:endParaRPr>
          </a:p>
        </p:txBody>
      </p:sp>
      <p:pic>
        <p:nvPicPr>
          <p:cNvPr id="3" name="Picture 2">
            <a:extLst>
              <a:ext uri="{FF2B5EF4-FFF2-40B4-BE49-F238E27FC236}">
                <a16:creationId xmlns:a16="http://schemas.microsoft.com/office/drawing/2014/main" id="{43D71258-FF54-4BFB-202D-64F049EB08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61994" y="1157676"/>
            <a:ext cx="5379357" cy="3586238"/>
          </a:xfrm>
          <a:prstGeom prst="rect">
            <a:avLst/>
          </a:prstGeom>
        </p:spPr>
      </p:pic>
      <p:sp>
        <p:nvSpPr>
          <p:cNvPr id="5" name="TextBox 4">
            <a:extLst>
              <a:ext uri="{FF2B5EF4-FFF2-40B4-BE49-F238E27FC236}">
                <a16:creationId xmlns:a16="http://schemas.microsoft.com/office/drawing/2014/main" id="{28B5536B-DD60-4D23-0D1E-8315C34EB010}"/>
              </a:ext>
            </a:extLst>
          </p:cNvPr>
          <p:cNvSpPr txBox="1"/>
          <p:nvPr/>
        </p:nvSpPr>
        <p:spPr>
          <a:xfrm>
            <a:off x="6611357" y="4743914"/>
            <a:ext cx="5129994" cy="1342483"/>
          </a:xfrm>
          <a:prstGeom prst="rect">
            <a:avLst/>
          </a:prstGeom>
          <a:noFill/>
        </p:spPr>
        <p:txBody>
          <a:bodyPr wrap="square">
            <a:spAutoFit/>
          </a:bodyPr>
          <a:lstStyle/>
          <a:p>
            <a:pPr>
              <a:lnSpc>
                <a:spcPct val="114000"/>
              </a:lnSpc>
            </a:pPr>
            <a:r>
              <a:rPr lang="en-GB" sz="2400">
                <a:solidFill>
                  <a:schemeClr val="tx1"/>
                </a:solidFill>
              </a:rPr>
              <a:t>The Torah contains the Ten Commandments. The word Torah itself means ‘instruction’.</a:t>
            </a:r>
            <a:endParaRPr lang="en-US" sz="2400"/>
          </a:p>
        </p:txBody>
      </p:sp>
    </p:spTree>
    <p:extLst>
      <p:ext uri="{BB962C8B-B14F-4D97-AF65-F5344CB8AC3E}">
        <p14:creationId xmlns:p14="http://schemas.microsoft.com/office/powerpoint/2010/main" val="3185278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805C-FEFC-1CA1-65FE-2E1850CEFBF4}"/>
              </a:ext>
            </a:extLst>
          </p:cNvPr>
          <p:cNvSpPr>
            <a:spLocks noGrp="1"/>
          </p:cNvSpPr>
          <p:nvPr>
            <p:ph type="title"/>
          </p:nvPr>
        </p:nvSpPr>
        <p:spPr>
          <a:xfrm>
            <a:off x="838200" y="-254917"/>
            <a:ext cx="10515600" cy="1325563"/>
          </a:xfrm>
        </p:spPr>
        <p:txBody>
          <a:bodyPr/>
          <a:lstStyle/>
          <a:p>
            <a:pPr algn="ctr"/>
            <a:r>
              <a:rPr lang="en-GB" sz="4000" b="1" err="1"/>
              <a:t>Simchat</a:t>
            </a:r>
            <a:r>
              <a:rPr lang="en-GB" sz="4000" b="1"/>
              <a:t> Torah</a:t>
            </a:r>
            <a:endParaRPr lang="en-GB"/>
          </a:p>
        </p:txBody>
      </p:sp>
      <p:sp>
        <p:nvSpPr>
          <p:cNvPr id="10" name="TextBox 9">
            <a:extLst>
              <a:ext uri="{FF2B5EF4-FFF2-40B4-BE49-F238E27FC236}">
                <a16:creationId xmlns:a16="http://schemas.microsoft.com/office/drawing/2014/main" id="{2246520C-86D6-F27D-39CD-AF9A517627DD}"/>
              </a:ext>
            </a:extLst>
          </p:cNvPr>
          <p:cNvSpPr txBox="1"/>
          <p:nvPr/>
        </p:nvSpPr>
        <p:spPr>
          <a:xfrm>
            <a:off x="254118" y="1269091"/>
            <a:ext cx="8305405" cy="504869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4000"/>
              </a:lnSpc>
            </a:pPr>
            <a:r>
              <a:rPr lang="en-GB" sz="2400">
                <a:solidFill>
                  <a:schemeClr val="tx1"/>
                </a:solidFill>
              </a:rPr>
              <a:t>At the end of the festival of </a:t>
            </a:r>
            <a:r>
              <a:rPr lang="en-GB" sz="2400" err="1">
                <a:solidFill>
                  <a:schemeClr val="tx1"/>
                </a:solidFill>
              </a:rPr>
              <a:t>Sukkot</a:t>
            </a:r>
            <a:r>
              <a:rPr lang="en-GB" sz="2400">
                <a:solidFill>
                  <a:schemeClr val="tx1"/>
                </a:solidFill>
              </a:rPr>
              <a:t>, the celebration of </a:t>
            </a:r>
            <a:r>
              <a:rPr lang="en-GB" sz="2400" b="1" err="1">
                <a:solidFill>
                  <a:schemeClr val="tx1"/>
                </a:solidFill>
              </a:rPr>
              <a:t>Simchat</a:t>
            </a:r>
            <a:r>
              <a:rPr lang="en-GB" sz="2400" b="1">
                <a:solidFill>
                  <a:schemeClr val="tx1"/>
                </a:solidFill>
              </a:rPr>
              <a:t> Torah </a:t>
            </a:r>
            <a:r>
              <a:rPr lang="en-GB" sz="2400">
                <a:solidFill>
                  <a:schemeClr val="tx1"/>
                </a:solidFill>
              </a:rPr>
              <a:t>takes place. </a:t>
            </a:r>
          </a:p>
          <a:p>
            <a:pPr>
              <a:lnSpc>
                <a:spcPct val="114000"/>
              </a:lnSpc>
            </a:pPr>
            <a:endParaRPr lang="en-GB" sz="2400">
              <a:solidFill>
                <a:schemeClr val="tx1"/>
              </a:solidFill>
            </a:endParaRPr>
          </a:p>
          <a:p>
            <a:r>
              <a:rPr lang="en-GB" sz="2400" b="0" i="0" u="none" strike="noStrike">
                <a:solidFill>
                  <a:srgbClr val="000000"/>
                </a:solidFill>
                <a:effectLst/>
              </a:rPr>
              <a:t>This day completes the annual Torah reading - and then it immediately begins again. All the Torah scrolls are held aloft and processed around the synagogue seven times.</a:t>
            </a:r>
          </a:p>
          <a:p>
            <a:endParaRPr lang="en-GB" sz="2400" b="0" i="0" u="none" strike="noStrike">
              <a:solidFill>
                <a:srgbClr val="000000"/>
              </a:solidFill>
              <a:effectLst/>
            </a:endParaRPr>
          </a:p>
          <a:p>
            <a:r>
              <a:rPr lang="en-GB" sz="2400" b="0" i="0" u="none" strike="noStrike">
                <a:solidFill>
                  <a:srgbClr val="000000"/>
                </a:solidFill>
                <a:effectLst/>
              </a:rPr>
              <a:t>This is followed by dancing, candle lighting and celebration meals.</a:t>
            </a:r>
          </a:p>
          <a:p>
            <a:endParaRPr lang="en-GB" sz="2400">
              <a:solidFill>
                <a:srgbClr val="000000"/>
              </a:solidFill>
            </a:endParaRPr>
          </a:p>
          <a:p>
            <a:r>
              <a:rPr lang="en-GB" sz="2400" b="0" i="0" u="none" strike="noStrike">
                <a:solidFill>
                  <a:srgbClr val="000000"/>
                </a:solidFill>
                <a:effectLst/>
              </a:rPr>
              <a:t>The Torah refers to the Five Books of </a:t>
            </a:r>
            <a:r>
              <a:rPr lang="en-GB" sz="2400" i="0" u="none" strike="noStrike">
                <a:solidFill>
                  <a:srgbClr val="000000"/>
                </a:solidFill>
                <a:effectLst/>
              </a:rPr>
              <a:t>Moses</a:t>
            </a:r>
            <a:r>
              <a:rPr lang="en-GB" sz="2400" b="0" i="0" u="none" strike="noStrike">
                <a:solidFill>
                  <a:srgbClr val="000000"/>
                </a:solidFill>
                <a:effectLst/>
              </a:rPr>
              <a:t>: Genesis, </a:t>
            </a:r>
            <a:r>
              <a:rPr lang="en-GB" sz="2400" b="1" i="0" u="none" strike="noStrike">
                <a:solidFill>
                  <a:srgbClr val="000000"/>
                </a:solidFill>
                <a:effectLst/>
              </a:rPr>
              <a:t>Exodus</a:t>
            </a:r>
            <a:r>
              <a:rPr lang="en-GB" sz="2400" b="0" i="0" u="none" strike="noStrike">
                <a:solidFill>
                  <a:srgbClr val="000000"/>
                </a:solidFill>
                <a:effectLst/>
              </a:rPr>
              <a:t>, Leviticus, Numbers and Deuteronomy</a:t>
            </a:r>
            <a:r>
              <a:rPr lang="en-GB" sz="2400" b="0" i="0" u="none" strike="noStrike">
                <a:solidFill>
                  <a:schemeClr val="tx1"/>
                </a:solidFill>
                <a:effectLst/>
              </a:rPr>
              <a:t>.</a:t>
            </a:r>
          </a:p>
          <a:p>
            <a:endParaRPr lang="en-GB" sz="2400">
              <a:solidFill>
                <a:schemeClr val="tx1"/>
              </a:solidFill>
            </a:endParaRPr>
          </a:p>
        </p:txBody>
      </p:sp>
      <p:pic>
        <p:nvPicPr>
          <p:cNvPr id="3" name="Picture 2" descr="A person holding a pen over a scroll&#10;&#10;AI-generated content may be incorrect.">
            <a:extLst>
              <a:ext uri="{FF2B5EF4-FFF2-40B4-BE49-F238E27FC236}">
                <a16:creationId xmlns:a16="http://schemas.microsoft.com/office/drawing/2014/main" id="{5F9812C9-1BC0-CA3C-5DA6-6F106848A6C8}"/>
              </a:ext>
            </a:extLst>
          </p:cNvPr>
          <p:cNvPicPr>
            <a:picLocks noChangeAspect="1"/>
          </p:cNvPicPr>
          <p:nvPr/>
        </p:nvPicPr>
        <p:blipFill>
          <a:blip r:embed="rId3"/>
          <a:stretch>
            <a:fillRect/>
          </a:stretch>
        </p:blipFill>
        <p:spPr>
          <a:xfrm>
            <a:off x="8384761" y="403087"/>
            <a:ext cx="3633305" cy="2484783"/>
          </a:xfrm>
          <a:prstGeom prst="roundRect">
            <a:avLst/>
          </a:prstGeom>
        </p:spPr>
      </p:pic>
    </p:spTree>
    <p:extLst>
      <p:ext uri="{BB962C8B-B14F-4D97-AF65-F5344CB8AC3E}">
        <p14:creationId xmlns:p14="http://schemas.microsoft.com/office/powerpoint/2010/main" val="1906058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8EDD1D1-E3F1-5DC4-5996-98E0A4BC5EE8}"/>
              </a:ext>
            </a:extLst>
          </p:cNvPr>
          <p:cNvSpPr txBox="1"/>
          <p:nvPr/>
        </p:nvSpPr>
        <p:spPr>
          <a:xfrm>
            <a:off x="3048000" y="3245889"/>
            <a:ext cx="6096000" cy="369332"/>
          </a:xfrm>
          <a:prstGeom prst="rect">
            <a:avLst/>
          </a:prstGeom>
          <a:noFill/>
        </p:spPr>
        <p:txBody>
          <a:bodyPr wrap="square">
            <a:spAutoFit/>
          </a:bodyPr>
          <a:lstStyle/>
          <a:p>
            <a:endParaRPr lang="en-GB">
              <a:latin typeface="Abadi" panose="020B0604020104020204" pitchFamily="34" charset="0"/>
            </a:endParaRPr>
          </a:p>
        </p:txBody>
      </p:sp>
      <p:pic>
        <p:nvPicPr>
          <p:cNvPr id="2" name="Picture 1" descr="A black background with yellow text and a duck&#10;&#10;Description automatically generated">
            <a:extLst>
              <a:ext uri="{FF2B5EF4-FFF2-40B4-BE49-F238E27FC236}">
                <a16:creationId xmlns:a16="http://schemas.microsoft.com/office/drawing/2014/main" id="{39BE5D2D-A854-DCBF-7FE4-7E8F11B25176}"/>
              </a:ext>
            </a:extLst>
          </p:cNvPr>
          <p:cNvPicPr>
            <a:picLocks noChangeAspect="1"/>
          </p:cNvPicPr>
          <p:nvPr/>
        </p:nvPicPr>
        <p:blipFill rotWithShape="1">
          <a:blip r:embed="rId3">
            <a:extLst>
              <a:ext uri="{28A0092B-C50C-407E-A947-70E740481C1C}">
                <a14:useLocalDpi xmlns:a14="http://schemas.microsoft.com/office/drawing/2010/main" val="0"/>
              </a:ext>
            </a:extLst>
          </a:blip>
          <a:srcRect l="21124" t="20713" r="57327" b="51386"/>
          <a:stretch/>
        </p:blipFill>
        <p:spPr>
          <a:xfrm>
            <a:off x="11486846" y="6162890"/>
            <a:ext cx="604111" cy="782196"/>
          </a:xfrm>
          <a:prstGeom prst="rect">
            <a:avLst/>
          </a:prstGeom>
        </p:spPr>
      </p:pic>
      <p:sp>
        <p:nvSpPr>
          <p:cNvPr id="5" name="Text Placeholder 2">
            <a:extLst>
              <a:ext uri="{FF2B5EF4-FFF2-40B4-BE49-F238E27FC236}">
                <a16:creationId xmlns:a16="http://schemas.microsoft.com/office/drawing/2014/main" id="{3D5DA60E-092F-4C9F-8667-3DC408BC3929}"/>
              </a:ext>
            </a:extLst>
          </p:cNvPr>
          <p:cNvSpPr txBox="1">
            <a:spLocks/>
          </p:cNvSpPr>
          <p:nvPr/>
        </p:nvSpPr>
        <p:spPr>
          <a:xfrm>
            <a:off x="384556" y="895073"/>
            <a:ext cx="11360801" cy="5440296"/>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4000"/>
              </a:lnSpc>
              <a:spcBef>
                <a:spcPts val="0"/>
              </a:spcBef>
            </a:pPr>
            <a:r>
              <a:rPr lang="en-GB" sz="1600" b="1">
                <a:effectLst/>
              </a:rPr>
              <a:t>Where this lesson fits: </a:t>
            </a:r>
            <a:r>
              <a:rPr lang="en-GB" sz="1600">
                <a:effectLst/>
              </a:rPr>
              <a:t>This lesson provides an opportunity to revisit the story of Moses and the Exodus, focusing on the freedom from slavery and God’s protection, following the Hebrews’ Exodus from Egypt. After </a:t>
            </a:r>
            <a:r>
              <a:rPr lang="en-GB" sz="1600"/>
              <a:t>discussing the journey of the Hebrew people in the desert, pupils </a:t>
            </a:r>
            <a:r>
              <a:rPr lang="en-GB" sz="1600">
                <a:effectLst/>
              </a:rPr>
              <a:t>will reflect on the idea of being on a journey</a:t>
            </a:r>
            <a:r>
              <a:rPr lang="en-GB" sz="1600"/>
              <a:t>. They </a:t>
            </a:r>
            <a:r>
              <a:rPr lang="en-GB" sz="1600">
                <a:effectLst/>
              </a:rPr>
              <a:t>will then go on to learn more about the festival of </a:t>
            </a:r>
            <a:r>
              <a:rPr lang="en-GB" sz="1600" err="1">
                <a:effectLst/>
              </a:rPr>
              <a:t>Sukkot</a:t>
            </a:r>
            <a:r>
              <a:rPr lang="en-GB" sz="1600">
                <a:effectLst/>
              </a:rPr>
              <a:t>, building on prior learning, with a focus on how God protected the Hebrews. As</a:t>
            </a:r>
            <a:r>
              <a:rPr lang="en-GB" sz="1600"/>
              <a:t> well as this, they will look at the festival of </a:t>
            </a:r>
            <a:r>
              <a:rPr lang="en-GB" sz="1600" err="1"/>
              <a:t>Simchat</a:t>
            </a:r>
            <a:r>
              <a:rPr lang="en-GB" sz="1600"/>
              <a:t> Torah. Pupils will then have a go at designing their own sukkah (a temporary shelter or hut).</a:t>
            </a:r>
          </a:p>
          <a:p>
            <a:pPr algn="l">
              <a:lnSpc>
                <a:spcPct val="114000"/>
              </a:lnSpc>
              <a:spcBef>
                <a:spcPts val="0"/>
              </a:spcBef>
            </a:pPr>
            <a:endParaRPr lang="en-GB" sz="1600">
              <a:effectLst/>
            </a:endParaRPr>
          </a:p>
          <a:p>
            <a:pPr algn="l">
              <a:lnSpc>
                <a:spcPct val="114000"/>
              </a:lnSpc>
              <a:spcBef>
                <a:spcPts val="0"/>
              </a:spcBef>
            </a:pPr>
            <a:r>
              <a:rPr lang="en-GB" sz="1600" b="1" i="0">
                <a:effectLst/>
              </a:rPr>
              <a:t>Points to watch: </a:t>
            </a:r>
            <a:r>
              <a:rPr lang="en-GB" sz="1600" b="0" i="0">
                <a:effectLst/>
              </a:rPr>
              <a:t>Please note that Jewish people do not use the full name for God and would prefer it written as G_d. Jews believe that his name is holy and feel it would be an insult if the paper with his name on were torn or dropped. </a:t>
            </a:r>
            <a:r>
              <a:rPr lang="en-GB" sz="1600"/>
              <a:t>I</a:t>
            </a:r>
            <a:r>
              <a:rPr lang="en-GB" sz="1600" b="0" i="0">
                <a:effectLst/>
              </a:rPr>
              <a:t>n this unit we will write God in full, but remember to point this out to pupils and if you do have Jewish children in your class they might prefer to write it as </a:t>
            </a:r>
            <a:r>
              <a:rPr lang="en-GB" sz="1600" b="0" i="0" err="1">
                <a:effectLst/>
              </a:rPr>
              <a:t>G_d</a:t>
            </a:r>
            <a:r>
              <a:rPr lang="en-GB" sz="1600"/>
              <a:t>.</a:t>
            </a:r>
          </a:p>
          <a:p>
            <a:pPr algn="l">
              <a:lnSpc>
                <a:spcPct val="114000"/>
              </a:lnSpc>
              <a:spcBef>
                <a:spcPts val="0"/>
              </a:spcBef>
            </a:pPr>
            <a:endParaRPr lang="en-GB" sz="1600">
              <a:effectLst/>
            </a:endParaRPr>
          </a:p>
          <a:p>
            <a:pPr algn="l">
              <a:lnSpc>
                <a:spcPct val="114000"/>
              </a:lnSpc>
              <a:spcBef>
                <a:spcPts val="0"/>
              </a:spcBef>
            </a:pPr>
            <a:r>
              <a:rPr lang="en-GB" sz="1600" b="1"/>
              <a:t>Enrichment ideas: </a:t>
            </a:r>
            <a:r>
              <a:rPr lang="en-GB" sz="1600"/>
              <a:t>This lesson will be enriched by an opportunity to interview a Jewish person about the importance of the Torah to them. </a:t>
            </a:r>
          </a:p>
          <a:p>
            <a:pPr algn="l">
              <a:lnSpc>
                <a:spcPct val="114000"/>
              </a:lnSpc>
              <a:spcBef>
                <a:spcPts val="0"/>
              </a:spcBef>
            </a:pPr>
            <a:endParaRPr lang="en-GB" sz="1600"/>
          </a:p>
          <a:p>
            <a:pPr algn="l">
              <a:lnSpc>
                <a:spcPct val="114000"/>
              </a:lnSpc>
              <a:spcBef>
                <a:spcPts val="0"/>
              </a:spcBef>
            </a:pPr>
            <a:r>
              <a:rPr lang="en-GB" sz="1600" b="0" i="0">
                <a:effectLst/>
              </a:rPr>
              <a:t>Further lesson notes and additional ideas may be found in the notes section of some slides. Please refer to the full unit plan for more activities and resources.</a:t>
            </a:r>
            <a:endParaRPr lang="en-GB" sz="1600">
              <a:effectLst/>
            </a:endParaRPr>
          </a:p>
          <a:p>
            <a:pPr>
              <a:lnSpc>
                <a:spcPct val="114000"/>
              </a:lnSpc>
              <a:spcBef>
                <a:spcPts val="0"/>
              </a:spcBef>
            </a:pPr>
            <a:br>
              <a:rPr lang="en-GB" sz="1600">
                <a:effectLst/>
              </a:rPr>
            </a:br>
            <a:endParaRPr lang="en-GB" sz="1600">
              <a:effectLst/>
            </a:endParaRPr>
          </a:p>
          <a:p>
            <a:pPr algn="l">
              <a:lnSpc>
                <a:spcPct val="114000"/>
              </a:lnSpc>
            </a:pPr>
            <a:endParaRPr lang="en-GB" sz="1600" b="1"/>
          </a:p>
        </p:txBody>
      </p:sp>
      <p:sp>
        <p:nvSpPr>
          <p:cNvPr id="6" name="Title 1">
            <a:extLst>
              <a:ext uri="{FF2B5EF4-FFF2-40B4-BE49-F238E27FC236}">
                <a16:creationId xmlns:a16="http://schemas.microsoft.com/office/drawing/2014/main" id="{23603E9A-A261-470A-923E-8663136CEA5F}"/>
              </a:ext>
            </a:extLst>
          </p:cNvPr>
          <p:cNvSpPr txBox="1">
            <a:spLocks/>
          </p:cNvSpPr>
          <p:nvPr/>
        </p:nvSpPr>
        <p:spPr>
          <a:xfrm>
            <a:off x="384557" y="0"/>
            <a:ext cx="11360800" cy="763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a:latin typeface="Tenorite" panose="00000500000000000000" pitchFamily="2" charset="0"/>
              </a:rPr>
              <a:t>Notes for teachers</a:t>
            </a:r>
          </a:p>
        </p:txBody>
      </p:sp>
    </p:spTree>
    <p:extLst>
      <p:ext uri="{BB962C8B-B14F-4D97-AF65-F5344CB8AC3E}">
        <p14:creationId xmlns:p14="http://schemas.microsoft.com/office/powerpoint/2010/main" val="1214526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805C-FEFC-1CA1-65FE-2E1850CEFBF4}"/>
              </a:ext>
            </a:extLst>
          </p:cNvPr>
          <p:cNvSpPr>
            <a:spLocks noGrp="1"/>
          </p:cNvSpPr>
          <p:nvPr>
            <p:ph type="title"/>
          </p:nvPr>
        </p:nvSpPr>
        <p:spPr>
          <a:xfrm>
            <a:off x="732366" y="-136072"/>
            <a:ext cx="10515600" cy="1325563"/>
          </a:xfrm>
        </p:spPr>
        <p:txBody>
          <a:bodyPr>
            <a:normAutofit/>
          </a:bodyPr>
          <a:lstStyle/>
          <a:p>
            <a:pPr algn="ctr"/>
            <a:r>
              <a:rPr lang="en-GB" sz="4000" b="1"/>
              <a:t>Task: Design a sukkah</a:t>
            </a:r>
          </a:p>
        </p:txBody>
      </p:sp>
      <p:sp>
        <p:nvSpPr>
          <p:cNvPr id="3" name="TextBox 2">
            <a:extLst>
              <a:ext uri="{FF2B5EF4-FFF2-40B4-BE49-F238E27FC236}">
                <a16:creationId xmlns:a16="http://schemas.microsoft.com/office/drawing/2014/main" id="{247A2F6C-2554-8944-B483-1B5D5B25B588}"/>
              </a:ext>
            </a:extLst>
          </p:cNvPr>
          <p:cNvSpPr txBox="1"/>
          <p:nvPr/>
        </p:nvSpPr>
        <p:spPr>
          <a:xfrm>
            <a:off x="527304" y="1189491"/>
            <a:ext cx="11137392" cy="385227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nSpc>
                <a:spcPct val="114000"/>
              </a:lnSpc>
            </a:pPr>
            <a:r>
              <a:rPr lang="en-GB" sz="2400" b="0" i="0" u="none" strike="noStrike">
                <a:solidFill>
                  <a:srgbClr val="000000"/>
                </a:solidFill>
                <a:effectLst/>
              </a:rPr>
              <a:t>Look at images of sukkahs created and used by Jewish families during the festival of Sukkot - they provide shade but have gaps in the natural roof to look at the stars. </a:t>
            </a:r>
          </a:p>
          <a:p>
            <a:pPr>
              <a:lnSpc>
                <a:spcPct val="114000"/>
              </a:lnSpc>
            </a:pPr>
            <a:endParaRPr lang="en-GB" sz="2400">
              <a:solidFill>
                <a:srgbClr val="000000"/>
              </a:solidFill>
            </a:endParaRPr>
          </a:p>
          <a:p>
            <a:pPr>
              <a:lnSpc>
                <a:spcPct val="114000"/>
              </a:lnSpc>
            </a:pPr>
            <a:r>
              <a:rPr lang="en-GB" sz="2400">
                <a:solidFill>
                  <a:srgbClr val="000000"/>
                </a:solidFill>
              </a:rPr>
              <a:t>Have a go at designing</a:t>
            </a:r>
            <a:r>
              <a:rPr lang="en-GB" sz="2400" b="0" i="0" u="none" strike="noStrike">
                <a:solidFill>
                  <a:srgbClr val="000000"/>
                </a:solidFill>
                <a:effectLst/>
              </a:rPr>
              <a:t> (and perhaps making) a Sukkah for the class.</a:t>
            </a:r>
          </a:p>
          <a:p>
            <a:pPr>
              <a:lnSpc>
                <a:spcPct val="114000"/>
              </a:lnSpc>
            </a:pPr>
            <a:r>
              <a:rPr lang="en-GB" sz="2400">
                <a:solidFill>
                  <a:srgbClr val="000000"/>
                </a:solidFill>
              </a:rPr>
              <a:t>Think carefully about the features of a sukkah:</a:t>
            </a:r>
          </a:p>
          <a:p>
            <a:pPr marL="342900" indent="-342900">
              <a:lnSpc>
                <a:spcPct val="114000"/>
              </a:lnSpc>
              <a:buFont typeface="Arial" panose="020B0604020202020204" pitchFamily="34" charset="0"/>
              <a:buChar char="•"/>
            </a:pPr>
            <a:r>
              <a:rPr lang="en-GB" sz="2400">
                <a:solidFill>
                  <a:srgbClr val="000000"/>
                </a:solidFill>
              </a:rPr>
              <a:t>It must have a minimum of three walls.</a:t>
            </a:r>
          </a:p>
          <a:p>
            <a:pPr marL="342900" indent="-342900">
              <a:lnSpc>
                <a:spcPct val="114000"/>
              </a:lnSpc>
              <a:buFont typeface="Arial" panose="020B0604020202020204" pitchFamily="34" charset="0"/>
              <a:buChar char="•"/>
            </a:pPr>
            <a:r>
              <a:rPr lang="en-GB" sz="2400">
                <a:solidFill>
                  <a:srgbClr val="000000"/>
                </a:solidFill>
              </a:rPr>
              <a:t>Its roof must be made from something natural.</a:t>
            </a:r>
          </a:p>
          <a:p>
            <a:pPr marL="342900" indent="-342900">
              <a:lnSpc>
                <a:spcPct val="114000"/>
              </a:lnSpc>
              <a:buFont typeface="Arial" panose="020B0604020202020204" pitchFamily="34" charset="0"/>
              <a:buChar char="•"/>
            </a:pPr>
            <a:r>
              <a:rPr lang="en-GB" sz="2400">
                <a:solidFill>
                  <a:srgbClr val="000000"/>
                </a:solidFill>
              </a:rPr>
              <a:t>It should be decorated with things from the harvest. </a:t>
            </a:r>
          </a:p>
        </p:txBody>
      </p:sp>
      <p:pic>
        <p:nvPicPr>
          <p:cNvPr id="5" name="Picture 4" descr="A table with glasses and candles on it&#10;&#10;AI-generated content may be incorrect.">
            <a:extLst>
              <a:ext uri="{FF2B5EF4-FFF2-40B4-BE49-F238E27FC236}">
                <a16:creationId xmlns:a16="http://schemas.microsoft.com/office/drawing/2014/main" id="{70B77565-C2F8-2617-FC5A-9CE177ACBA21}"/>
              </a:ext>
            </a:extLst>
          </p:cNvPr>
          <p:cNvPicPr>
            <a:picLocks noChangeAspect="1"/>
          </p:cNvPicPr>
          <p:nvPr/>
        </p:nvPicPr>
        <p:blipFill>
          <a:blip r:embed="rId3"/>
          <a:stretch>
            <a:fillRect/>
          </a:stretch>
        </p:blipFill>
        <p:spPr>
          <a:xfrm>
            <a:off x="8123661" y="3428447"/>
            <a:ext cx="3735852" cy="2513497"/>
          </a:xfrm>
          <a:prstGeom prst="roundRect">
            <a:avLst/>
          </a:prstGeom>
        </p:spPr>
      </p:pic>
    </p:spTree>
    <p:extLst>
      <p:ext uri="{BB962C8B-B14F-4D97-AF65-F5344CB8AC3E}">
        <p14:creationId xmlns:p14="http://schemas.microsoft.com/office/powerpoint/2010/main" val="900986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805C-FEFC-1CA1-65FE-2E1850CEFBF4}"/>
              </a:ext>
            </a:extLst>
          </p:cNvPr>
          <p:cNvSpPr>
            <a:spLocks noGrp="1"/>
          </p:cNvSpPr>
          <p:nvPr>
            <p:ph type="title"/>
          </p:nvPr>
        </p:nvSpPr>
        <p:spPr>
          <a:xfrm>
            <a:off x="732366" y="-136072"/>
            <a:ext cx="10515600" cy="1325563"/>
          </a:xfrm>
        </p:spPr>
        <p:txBody>
          <a:bodyPr>
            <a:normAutofit/>
          </a:bodyPr>
          <a:lstStyle/>
          <a:p>
            <a:pPr algn="ctr"/>
            <a:r>
              <a:rPr lang="en-GB" sz="4000" b="1"/>
              <a:t>Task: Procession of the Law</a:t>
            </a:r>
          </a:p>
        </p:txBody>
      </p:sp>
      <p:sp>
        <p:nvSpPr>
          <p:cNvPr id="5" name="TextBox 4">
            <a:extLst>
              <a:ext uri="{FF2B5EF4-FFF2-40B4-BE49-F238E27FC236}">
                <a16:creationId xmlns:a16="http://schemas.microsoft.com/office/drawing/2014/main" id="{C0F7DEB2-FA35-2838-D06B-0E14812BA7D5}"/>
              </a:ext>
            </a:extLst>
          </p:cNvPr>
          <p:cNvSpPr txBox="1"/>
          <p:nvPr/>
        </p:nvSpPr>
        <p:spPr>
          <a:xfrm>
            <a:off x="527304" y="1189491"/>
            <a:ext cx="11137392" cy="471058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nSpc>
                <a:spcPct val="114000"/>
              </a:lnSpc>
            </a:pPr>
            <a:r>
              <a:rPr lang="en-GB" sz="2400" b="0" i="0" u="none" strike="noStrike">
                <a:solidFill>
                  <a:srgbClr val="000000"/>
                </a:solidFill>
                <a:effectLst/>
              </a:rPr>
              <a:t>Look at the painting ‘Procession of the Law’ from the Jewish Museum in London, depicting </a:t>
            </a:r>
            <a:r>
              <a:rPr lang="en-GB" sz="2400" b="1" i="0" u="none" strike="noStrike" err="1">
                <a:solidFill>
                  <a:srgbClr val="000000"/>
                </a:solidFill>
                <a:effectLst/>
              </a:rPr>
              <a:t>Simchat</a:t>
            </a:r>
            <a:r>
              <a:rPr lang="en-GB" sz="2400" b="1" i="0" u="none" strike="noStrike">
                <a:solidFill>
                  <a:srgbClr val="000000"/>
                </a:solidFill>
                <a:effectLst/>
              </a:rPr>
              <a:t> Torah</a:t>
            </a:r>
            <a:r>
              <a:rPr lang="en-GB" sz="2400" b="0" i="0" u="none" strike="noStrike">
                <a:solidFill>
                  <a:srgbClr val="000000"/>
                </a:solidFill>
                <a:effectLst/>
              </a:rPr>
              <a:t> in the 19</a:t>
            </a:r>
            <a:r>
              <a:rPr lang="en-GB" sz="2400" b="0" i="0" u="none" strike="noStrike" baseline="30000">
                <a:solidFill>
                  <a:srgbClr val="000000"/>
                </a:solidFill>
                <a:effectLst/>
              </a:rPr>
              <a:t>th</a:t>
            </a:r>
            <a:r>
              <a:rPr lang="en-GB" sz="2400" b="0" i="0" u="none" strike="noStrike">
                <a:solidFill>
                  <a:srgbClr val="000000"/>
                </a:solidFill>
                <a:effectLst/>
              </a:rPr>
              <a:t> Century.</a:t>
            </a:r>
          </a:p>
          <a:p>
            <a:pPr>
              <a:lnSpc>
                <a:spcPct val="114000"/>
              </a:lnSpc>
            </a:pPr>
            <a:endParaRPr lang="en-GB" sz="2400">
              <a:solidFill>
                <a:srgbClr val="000000"/>
              </a:solidFill>
            </a:endParaRPr>
          </a:p>
          <a:p>
            <a:pPr>
              <a:lnSpc>
                <a:spcPct val="114000"/>
              </a:lnSpc>
            </a:pPr>
            <a:r>
              <a:rPr lang="en-GB" sz="2400">
                <a:solidFill>
                  <a:srgbClr val="000000"/>
                </a:solidFill>
              </a:rPr>
              <a:t>What do you notice?</a:t>
            </a:r>
          </a:p>
          <a:p>
            <a:pPr>
              <a:lnSpc>
                <a:spcPct val="114000"/>
              </a:lnSpc>
            </a:pPr>
            <a:r>
              <a:rPr lang="en-GB" sz="2400">
                <a:solidFill>
                  <a:srgbClr val="000000"/>
                </a:solidFill>
              </a:rPr>
              <a:t>How can you link the details in the picture to what you have learned about </a:t>
            </a:r>
            <a:r>
              <a:rPr lang="en-GB" sz="2400" b="1" err="1">
                <a:solidFill>
                  <a:srgbClr val="000000"/>
                </a:solidFill>
              </a:rPr>
              <a:t>Simchat</a:t>
            </a:r>
            <a:r>
              <a:rPr lang="en-GB" sz="2400" b="1">
                <a:solidFill>
                  <a:srgbClr val="000000"/>
                </a:solidFill>
              </a:rPr>
              <a:t> Torah</a:t>
            </a:r>
            <a:r>
              <a:rPr lang="en-GB" sz="2400">
                <a:solidFill>
                  <a:srgbClr val="000000"/>
                </a:solidFill>
              </a:rPr>
              <a:t>?</a:t>
            </a:r>
          </a:p>
          <a:p>
            <a:pPr>
              <a:lnSpc>
                <a:spcPct val="114000"/>
              </a:lnSpc>
            </a:pPr>
            <a:endParaRPr lang="en-GB" sz="2400">
              <a:solidFill>
                <a:srgbClr val="000000"/>
              </a:solidFill>
            </a:endParaRPr>
          </a:p>
          <a:p>
            <a:pPr>
              <a:lnSpc>
                <a:spcPct val="114000"/>
              </a:lnSpc>
            </a:pPr>
            <a:r>
              <a:rPr lang="en-GB" sz="2400">
                <a:solidFill>
                  <a:srgbClr val="000000"/>
                </a:solidFill>
              </a:rPr>
              <a:t>Have a go at answering the following questions:</a:t>
            </a:r>
          </a:p>
          <a:p>
            <a:pPr>
              <a:lnSpc>
                <a:spcPct val="114000"/>
              </a:lnSpc>
            </a:pPr>
            <a:r>
              <a:rPr lang="en-GB" sz="2400">
                <a:solidFill>
                  <a:srgbClr val="000000"/>
                </a:solidFill>
              </a:rPr>
              <a:t>What can you see? </a:t>
            </a:r>
          </a:p>
          <a:p>
            <a:pPr>
              <a:lnSpc>
                <a:spcPct val="114000"/>
              </a:lnSpc>
            </a:pPr>
            <a:r>
              <a:rPr lang="en-GB" sz="2400">
                <a:solidFill>
                  <a:srgbClr val="000000"/>
                </a:solidFill>
              </a:rPr>
              <a:t>What do you know?</a:t>
            </a:r>
          </a:p>
          <a:p>
            <a:pPr>
              <a:lnSpc>
                <a:spcPct val="114000"/>
              </a:lnSpc>
            </a:pPr>
            <a:r>
              <a:rPr lang="en-GB" sz="2400">
                <a:solidFill>
                  <a:srgbClr val="000000"/>
                </a:solidFill>
              </a:rPr>
              <a:t>What do you wonder?</a:t>
            </a:r>
          </a:p>
        </p:txBody>
      </p:sp>
      <p:pic>
        <p:nvPicPr>
          <p:cNvPr id="4" name="Picture 3" descr="A person holding a pen over a scroll&#10;&#10;AI-generated content may be incorrect.">
            <a:extLst>
              <a:ext uri="{FF2B5EF4-FFF2-40B4-BE49-F238E27FC236}">
                <a16:creationId xmlns:a16="http://schemas.microsoft.com/office/drawing/2014/main" id="{F565DF5A-B6E2-B253-C1F2-01DEE38F7AA3}"/>
              </a:ext>
            </a:extLst>
          </p:cNvPr>
          <p:cNvPicPr>
            <a:picLocks noChangeAspect="1"/>
          </p:cNvPicPr>
          <p:nvPr/>
        </p:nvPicPr>
        <p:blipFill>
          <a:blip r:embed="rId3"/>
          <a:stretch>
            <a:fillRect/>
          </a:stretch>
        </p:blipFill>
        <p:spPr>
          <a:xfrm>
            <a:off x="7613236" y="3546337"/>
            <a:ext cx="3633305" cy="2484783"/>
          </a:xfrm>
          <a:prstGeom prst="roundRect">
            <a:avLst/>
          </a:prstGeom>
        </p:spPr>
      </p:pic>
    </p:spTree>
    <p:extLst>
      <p:ext uri="{BB962C8B-B14F-4D97-AF65-F5344CB8AC3E}">
        <p14:creationId xmlns:p14="http://schemas.microsoft.com/office/powerpoint/2010/main" val="2579447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805C-FEFC-1CA1-65FE-2E1850CEFBF4}"/>
              </a:ext>
            </a:extLst>
          </p:cNvPr>
          <p:cNvSpPr>
            <a:spLocks noGrp="1"/>
          </p:cNvSpPr>
          <p:nvPr>
            <p:ph type="title"/>
          </p:nvPr>
        </p:nvSpPr>
        <p:spPr>
          <a:xfrm>
            <a:off x="732366" y="-136072"/>
            <a:ext cx="10515600" cy="1325563"/>
          </a:xfrm>
        </p:spPr>
        <p:txBody>
          <a:bodyPr>
            <a:normAutofit/>
          </a:bodyPr>
          <a:lstStyle/>
          <a:p>
            <a:pPr algn="ctr"/>
            <a:r>
              <a:rPr lang="en-GB" sz="4000" b="1"/>
              <a:t>Task: Procession of the Law</a:t>
            </a:r>
          </a:p>
        </p:txBody>
      </p:sp>
      <p:sp>
        <p:nvSpPr>
          <p:cNvPr id="3" name="TextBox 2">
            <a:extLst>
              <a:ext uri="{FF2B5EF4-FFF2-40B4-BE49-F238E27FC236}">
                <a16:creationId xmlns:a16="http://schemas.microsoft.com/office/drawing/2014/main" id="{896C8CEC-FCE5-0CE5-C7C8-AF5E9C3D33B2}"/>
              </a:ext>
            </a:extLst>
          </p:cNvPr>
          <p:cNvSpPr txBox="1"/>
          <p:nvPr/>
        </p:nvSpPr>
        <p:spPr>
          <a:xfrm>
            <a:off x="4578122" y="3213556"/>
            <a:ext cx="2824088" cy="430887"/>
          </a:xfrm>
          <a:prstGeom prst="rect">
            <a:avLst/>
          </a:prstGeom>
          <a:noFill/>
          <a:ln w="12700">
            <a:solidFill>
              <a:schemeClr val="tx1"/>
            </a:solidFill>
          </a:ln>
        </p:spPr>
        <p:txBody>
          <a:bodyPr wrap="square" rtlCol="0">
            <a:spAutoFit/>
          </a:bodyPr>
          <a:lstStyle/>
          <a:p>
            <a:pPr algn="l"/>
            <a:r>
              <a:rPr lang="en-GB" sz="2200"/>
              <a:t>Procession of the Law</a:t>
            </a:r>
            <a:endParaRPr lang="en-US" sz="2200"/>
          </a:p>
        </p:txBody>
      </p:sp>
      <p:sp>
        <p:nvSpPr>
          <p:cNvPr id="6" name="TextBox 5">
            <a:extLst>
              <a:ext uri="{FF2B5EF4-FFF2-40B4-BE49-F238E27FC236}">
                <a16:creationId xmlns:a16="http://schemas.microsoft.com/office/drawing/2014/main" id="{65378201-0FB6-A3B1-0604-6C6DAC933B64}"/>
              </a:ext>
            </a:extLst>
          </p:cNvPr>
          <p:cNvSpPr txBox="1"/>
          <p:nvPr/>
        </p:nvSpPr>
        <p:spPr>
          <a:xfrm>
            <a:off x="8423878" y="1543434"/>
            <a:ext cx="2824088" cy="430887"/>
          </a:xfrm>
          <a:prstGeom prst="rect">
            <a:avLst/>
          </a:prstGeom>
          <a:noFill/>
          <a:ln w="12700">
            <a:solidFill>
              <a:schemeClr val="tx1"/>
            </a:solidFill>
          </a:ln>
        </p:spPr>
        <p:txBody>
          <a:bodyPr wrap="square" rtlCol="0">
            <a:spAutoFit/>
          </a:bodyPr>
          <a:lstStyle/>
          <a:p>
            <a:pPr algn="ctr"/>
            <a:r>
              <a:rPr lang="en-GB" sz="2200"/>
              <a:t>What do you know?</a:t>
            </a:r>
            <a:endParaRPr lang="en-US" sz="2200"/>
          </a:p>
        </p:txBody>
      </p:sp>
      <p:sp>
        <p:nvSpPr>
          <p:cNvPr id="8" name="TextBox 7">
            <a:extLst>
              <a:ext uri="{FF2B5EF4-FFF2-40B4-BE49-F238E27FC236}">
                <a16:creationId xmlns:a16="http://schemas.microsoft.com/office/drawing/2014/main" id="{1B59A214-2E51-547F-0120-BBE4F5E0B4B8}"/>
              </a:ext>
            </a:extLst>
          </p:cNvPr>
          <p:cNvSpPr txBox="1"/>
          <p:nvPr/>
        </p:nvSpPr>
        <p:spPr>
          <a:xfrm>
            <a:off x="944034" y="1543433"/>
            <a:ext cx="2824088" cy="430887"/>
          </a:xfrm>
          <a:prstGeom prst="rect">
            <a:avLst/>
          </a:prstGeom>
          <a:noFill/>
          <a:ln w="12700">
            <a:solidFill>
              <a:schemeClr val="tx1"/>
            </a:solidFill>
          </a:ln>
        </p:spPr>
        <p:txBody>
          <a:bodyPr wrap="square" rtlCol="0">
            <a:spAutoFit/>
          </a:bodyPr>
          <a:lstStyle/>
          <a:p>
            <a:pPr algn="ctr"/>
            <a:r>
              <a:rPr lang="en-GB" sz="2200"/>
              <a:t>What can you see?</a:t>
            </a:r>
            <a:endParaRPr lang="en-US" sz="2200"/>
          </a:p>
        </p:txBody>
      </p:sp>
      <p:sp>
        <p:nvSpPr>
          <p:cNvPr id="10" name="TextBox 9">
            <a:extLst>
              <a:ext uri="{FF2B5EF4-FFF2-40B4-BE49-F238E27FC236}">
                <a16:creationId xmlns:a16="http://schemas.microsoft.com/office/drawing/2014/main" id="{C853C06A-A6BA-D733-8F60-1A12AD110495}"/>
              </a:ext>
            </a:extLst>
          </p:cNvPr>
          <p:cNvSpPr txBox="1"/>
          <p:nvPr/>
        </p:nvSpPr>
        <p:spPr>
          <a:xfrm>
            <a:off x="4578122" y="4971253"/>
            <a:ext cx="2824088" cy="430887"/>
          </a:xfrm>
          <a:prstGeom prst="rect">
            <a:avLst/>
          </a:prstGeom>
          <a:noFill/>
          <a:ln w="12700">
            <a:solidFill>
              <a:schemeClr val="tx1"/>
            </a:solidFill>
          </a:ln>
        </p:spPr>
        <p:txBody>
          <a:bodyPr wrap="square" rtlCol="0">
            <a:spAutoFit/>
          </a:bodyPr>
          <a:lstStyle/>
          <a:p>
            <a:pPr algn="ctr"/>
            <a:r>
              <a:rPr lang="en-GB" sz="2200"/>
              <a:t>What do you wonder?</a:t>
            </a:r>
            <a:endParaRPr lang="en-US" sz="2200"/>
          </a:p>
        </p:txBody>
      </p:sp>
      <p:cxnSp>
        <p:nvCxnSpPr>
          <p:cNvPr id="11" name="Straight Arrow Connector 10">
            <a:extLst>
              <a:ext uri="{FF2B5EF4-FFF2-40B4-BE49-F238E27FC236}">
                <a16:creationId xmlns:a16="http://schemas.microsoft.com/office/drawing/2014/main" id="{14C60199-CC74-77D6-6AF8-D35640C74A33}"/>
              </a:ext>
            </a:extLst>
          </p:cNvPr>
          <p:cNvCxnSpPr>
            <a:cxnSpLocks/>
          </p:cNvCxnSpPr>
          <p:nvPr/>
        </p:nvCxnSpPr>
        <p:spPr>
          <a:xfrm flipV="1">
            <a:off x="7402210" y="1974320"/>
            <a:ext cx="2583784" cy="14546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89D2180B-69D2-D1F6-48B3-AF7DDE3D0FC0}"/>
              </a:ext>
            </a:extLst>
          </p:cNvPr>
          <p:cNvCxnSpPr>
            <a:cxnSpLocks/>
            <a:stCxn id="3" idx="1"/>
          </p:cNvCxnSpPr>
          <p:nvPr/>
        </p:nvCxnSpPr>
        <p:spPr>
          <a:xfrm flipH="1" flipV="1">
            <a:off x="2206006" y="1974320"/>
            <a:ext cx="2372116" cy="14546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17BAC28F-53B4-40C3-0250-A808EE13F0CB}"/>
              </a:ext>
            </a:extLst>
          </p:cNvPr>
          <p:cNvCxnSpPr>
            <a:cxnSpLocks/>
            <a:endCxn id="10" idx="0"/>
          </p:cNvCxnSpPr>
          <p:nvPr/>
        </p:nvCxnSpPr>
        <p:spPr>
          <a:xfrm>
            <a:off x="5990166" y="3644443"/>
            <a:ext cx="0" cy="13268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3007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805C-FEFC-1CA1-65FE-2E1850CEFBF4}"/>
              </a:ext>
            </a:extLst>
          </p:cNvPr>
          <p:cNvSpPr>
            <a:spLocks noGrp="1"/>
          </p:cNvSpPr>
          <p:nvPr>
            <p:ph type="title"/>
          </p:nvPr>
        </p:nvSpPr>
        <p:spPr>
          <a:xfrm>
            <a:off x="838200" y="0"/>
            <a:ext cx="10515600" cy="1325563"/>
          </a:xfrm>
        </p:spPr>
        <p:txBody>
          <a:bodyPr>
            <a:normAutofit/>
          </a:bodyPr>
          <a:lstStyle/>
          <a:p>
            <a:pPr algn="ctr"/>
            <a:r>
              <a:rPr lang="en-GB" sz="4000" b="1"/>
              <a:t>Learning summary</a:t>
            </a:r>
          </a:p>
        </p:txBody>
      </p:sp>
      <p:sp>
        <p:nvSpPr>
          <p:cNvPr id="4" name="Rectangle: Rounded Corners 3">
            <a:extLst>
              <a:ext uri="{FF2B5EF4-FFF2-40B4-BE49-F238E27FC236}">
                <a16:creationId xmlns:a16="http://schemas.microsoft.com/office/drawing/2014/main" id="{7506261F-7BF4-19C4-D97D-3D232E3BC039}"/>
              </a:ext>
            </a:extLst>
          </p:cNvPr>
          <p:cNvSpPr/>
          <p:nvPr/>
        </p:nvSpPr>
        <p:spPr>
          <a:xfrm>
            <a:off x="225552" y="1261419"/>
            <a:ext cx="11740896" cy="1323109"/>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606F67D-4BB4-D583-4E00-B934B6E1DE2D}"/>
              </a:ext>
            </a:extLst>
          </p:cNvPr>
          <p:cNvSpPr txBox="1"/>
          <p:nvPr/>
        </p:nvSpPr>
        <p:spPr>
          <a:xfrm>
            <a:off x="106570" y="1360918"/>
            <a:ext cx="11978859" cy="1015663"/>
          </a:xfrm>
          <a:prstGeom prst="rect">
            <a:avLst/>
          </a:prstGeom>
          <a:noFill/>
        </p:spPr>
        <p:txBody>
          <a:bodyPr wrap="square" rtlCol="0">
            <a:spAutoFit/>
          </a:bodyPr>
          <a:lstStyle/>
          <a:p>
            <a:pPr algn="ctr"/>
            <a:r>
              <a:rPr lang="en-GB" sz="2900">
                <a:solidFill>
                  <a:schemeClr val="tx1"/>
                </a:solidFill>
                <a:latin typeface="Tenorite" pitchFamily="2" charset="0"/>
              </a:rPr>
              <a:t>The story of Moses and the </a:t>
            </a:r>
            <a:r>
              <a:rPr lang="en-GB" sz="2900" b="1">
                <a:solidFill>
                  <a:schemeClr val="tx1"/>
                </a:solidFill>
                <a:latin typeface="Tenorite" pitchFamily="2" charset="0"/>
              </a:rPr>
              <a:t>Exodus</a:t>
            </a:r>
            <a:r>
              <a:rPr lang="en-GB" sz="2900">
                <a:solidFill>
                  <a:schemeClr val="tx1"/>
                </a:solidFill>
                <a:latin typeface="Tenorite" pitchFamily="2" charset="0"/>
              </a:rPr>
              <a:t> is a key story for Jewish people, as it represents freedom from slavery and God’s protection.</a:t>
            </a:r>
            <a:endParaRPr lang="en-GB" sz="2900"/>
          </a:p>
        </p:txBody>
      </p:sp>
      <p:sp>
        <p:nvSpPr>
          <p:cNvPr id="6" name="Rectangle: Rounded Corners 5">
            <a:extLst>
              <a:ext uri="{FF2B5EF4-FFF2-40B4-BE49-F238E27FC236}">
                <a16:creationId xmlns:a16="http://schemas.microsoft.com/office/drawing/2014/main" id="{129F4DF9-AB64-318A-8CB6-B51364EA5805}"/>
              </a:ext>
            </a:extLst>
          </p:cNvPr>
          <p:cNvSpPr/>
          <p:nvPr/>
        </p:nvSpPr>
        <p:spPr>
          <a:xfrm>
            <a:off x="225552" y="2751375"/>
            <a:ext cx="11740896" cy="1323109"/>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CA95973F-ABF1-99ED-5B00-FC59CD9CC2B0}"/>
              </a:ext>
            </a:extLst>
          </p:cNvPr>
          <p:cNvSpPr/>
          <p:nvPr/>
        </p:nvSpPr>
        <p:spPr>
          <a:xfrm>
            <a:off x="225552" y="4264777"/>
            <a:ext cx="11740896" cy="1323109"/>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9AB97558-E890-5055-8EC2-A929137AE002}"/>
              </a:ext>
            </a:extLst>
          </p:cNvPr>
          <p:cNvSpPr txBox="1"/>
          <p:nvPr/>
        </p:nvSpPr>
        <p:spPr>
          <a:xfrm>
            <a:off x="373403" y="2748905"/>
            <a:ext cx="11445194" cy="1431161"/>
          </a:xfrm>
          <a:prstGeom prst="rect">
            <a:avLst/>
          </a:prstGeom>
          <a:noFill/>
        </p:spPr>
        <p:txBody>
          <a:bodyPr wrap="square" rtlCol="0">
            <a:spAutoFit/>
          </a:bodyPr>
          <a:lstStyle/>
          <a:p>
            <a:pPr algn="ctr"/>
            <a:r>
              <a:rPr lang="en-GB" sz="2900"/>
              <a:t>The festival of Sukkot is a time when Jewish people remember the period after the </a:t>
            </a:r>
            <a:r>
              <a:rPr lang="en-GB" sz="2900" b="1"/>
              <a:t>Exodus</a:t>
            </a:r>
            <a:r>
              <a:rPr lang="en-GB" sz="2900"/>
              <a:t> from Egypt and give thanks for a successful harvest.</a:t>
            </a:r>
          </a:p>
        </p:txBody>
      </p:sp>
      <p:sp>
        <p:nvSpPr>
          <p:cNvPr id="11" name="TextBox 10">
            <a:extLst>
              <a:ext uri="{FF2B5EF4-FFF2-40B4-BE49-F238E27FC236}">
                <a16:creationId xmlns:a16="http://schemas.microsoft.com/office/drawing/2014/main" id="{84877396-2863-C41B-FA71-50418FE6831B}"/>
              </a:ext>
            </a:extLst>
          </p:cNvPr>
          <p:cNvSpPr txBox="1"/>
          <p:nvPr/>
        </p:nvSpPr>
        <p:spPr>
          <a:xfrm>
            <a:off x="373403" y="4387722"/>
            <a:ext cx="11445194" cy="984885"/>
          </a:xfrm>
          <a:prstGeom prst="rect">
            <a:avLst/>
          </a:prstGeom>
          <a:noFill/>
        </p:spPr>
        <p:txBody>
          <a:bodyPr wrap="square" rtlCol="0">
            <a:spAutoFit/>
          </a:bodyPr>
          <a:lstStyle/>
          <a:p>
            <a:pPr algn="ctr"/>
            <a:r>
              <a:rPr lang="en-GB" sz="2900"/>
              <a:t>The celebration of </a:t>
            </a:r>
            <a:r>
              <a:rPr lang="en-GB" sz="2900" b="1" err="1"/>
              <a:t>Simchat</a:t>
            </a:r>
            <a:r>
              <a:rPr lang="en-GB" sz="2900" b="1"/>
              <a:t> Torah</a:t>
            </a:r>
            <a:r>
              <a:rPr lang="en-GB" sz="2900"/>
              <a:t> takes place at the end of </a:t>
            </a:r>
            <a:r>
              <a:rPr lang="en-GB" sz="2900" err="1"/>
              <a:t>Sukkot</a:t>
            </a:r>
            <a:r>
              <a:rPr lang="en-GB" sz="2900"/>
              <a:t> to mark the completion of the annual reading of the Torah.</a:t>
            </a:r>
          </a:p>
        </p:txBody>
      </p:sp>
    </p:spTree>
    <p:extLst>
      <p:ext uri="{BB962C8B-B14F-4D97-AF65-F5344CB8AC3E}">
        <p14:creationId xmlns:p14="http://schemas.microsoft.com/office/powerpoint/2010/main" val="1571090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805C-FEFC-1CA1-65FE-2E1850CEFBF4}"/>
              </a:ext>
            </a:extLst>
          </p:cNvPr>
          <p:cNvSpPr>
            <a:spLocks noGrp="1"/>
          </p:cNvSpPr>
          <p:nvPr>
            <p:ph type="title"/>
          </p:nvPr>
        </p:nvSpPr>
        <p:spPr>
          <a:xfrm>
            <a:off x="0" y="0"/>
            <a:ext cx="12192000" cy="1325563"/>
          </a:xfrm>
        </p:spPr>
        <p:txBody>
          <a:bodyPr/>
          <a:lstStyle/>
          <a:p>
            <a:pPr algn="ctr"/>
            <a:r>
              <a:rPr lang="en-GB" sz="4000" b="1"/>
              <a:t>Quiz</a:t>
            </a:r>
            <a:endParaRPr lang="en-GB" b="1"/>
          </a:p>
        </p:txBody>
      </p:sp>
      <p:sp>
        <p:nvSpPr>
          <p:cNvPr id="3" name="TextBox 2">
            <a:extLst>
              <a:ext uri="{FF2B5EF4-FFF2-40B4-BE49-F238E27FC236}">
                <a16:creationId xmlns:a16="http://schemas.microsoft.com/office/drawing/2014/main" id="{76F24A9D-A1DA-8D13-8801-F9B5477ECA8B}"/>
              </a:ext>
            </a:extLst>
          </p:cNvPr>
          <p:cNvSpPr txBox="1"/>
          <p:nvPr/>
        </p:nvSpPr>
        <p:spPr>
          <a:xfrm>
            <a:off x="527304" y="1804803"/>
            <a:ext cx="11137392" cy="56848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514350" indent="-514350">
              <a:lnSpc>
                <a:spcPct val="114000"/>
              </a:lnSpc>
              <a:buFont typeface="+mj-lt"/>
              <a:buAutoNum type="arabicPeriod"/>
            </a:pPr>
            <a:r>
              <a:rPr lang="en-GB" sz="2800" err="1"/>
              <a:t>Sukkot</a:t>
            </a:r>
            <a:r>
              <a:rPr lang="en-GB" sz="2800"/>
              <a:t> is a celebration of ______</a:t>
            </a:r>
          </a:p>
        </p:txBody>
      </p:sp>
      <p:sp>
        <p:nvSpPr>
          <p:cNvPr id="6" name="TextBox 5">
            <a:extLst>
              <a:ext uri="{FF2B5EF4-FFF2-40B4-BE49-F238E27FC236}">
                <a16:creationId xmlns:a16="http://schemas.microsoft.com/office/drawing/2014/main" id="{158CD125-DBA0-BAA8-2453-2808530784E0}"/>
              </a:ext>
            </a:extLst>
          </p:cNvPr>
          <p:cNvSpPr txBox="1"/>
          <p:nvPr/>
        </p:nvSpPr>
        <p:spPr>
          <a:xfrm>
            <a:off x="527304" y="3144755"/>
            <a:ext cx="11137392" cy="204216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514350" indent="-514350">
              <a:lnSpc>
                <a:spcPct val="114000"/>
              </a:lnSpc>
              <a:buFont typeface="+mj-lt"/>
              <a:buAutoNum type="alphaLcParenR"/>
            </a:pPr>
            <a:r>
              <a:rPr lang="en-GB" sz="2800"/>
              <a:t>The New Year</a:t>
            </a:r>
          </a:p>
          <a:p>
            <a:pPr marL="514350" indent="-514350">
              <a:lnSpc>
                <a:spcPct val="114000"/>
              </a:lnSpc>
              <a:buFont typeface="+mj-lt"/>
              <a:buAutoNum type="alphaLcParenR"/>
            </a:pPr>
            <a:r>
              <a:rPr lang="en-GB" sz="2800"/>
              <a:t>The harvest and the period after the </a:t>
            </a:r>
            <a:r>
              <a:rPr lang="en-GB" sz="2800" b="1"/>
              <a:t>Exodus</a:t>
            </a:r>
            <a:r>
              <a:rPr lang="en-GB" sz="2800"/>
              <a:t> from Egypt.</a:t>
            </a:r>
          </a:p>
          <a:p>
            <a:pPr marL="514350" indent="-514350">
              <a:lnSpc>
                <a:spcPct val="114000"/>
              </a:lnSpc>
              <a:buFont typeface="+mj-lt"/>
              <a:buAutoNum type="alphaLcParenR"/>
            </a:pPr>
            <a:r>
              <a:rPr lang="en-GB" sz="2800"/>
              <a:t>The creation of the world.</a:t>
            </a:r>
          </a:p>
          <a:p>
            <a:pPr marL="514350" indent="-514350">
              <a:lnSpc>
                <a:spcPct val="114000"/>
              </a:lnSpc>
              <a:buFont typeface="+mj-lt"/>
              <a:buAutoNum type="alphaLcParenR"/>
            </a:pPr>
            <a:r>
              <a:rPr lang="en-GB" sz="2800"/>
              <a:t>A miracle that occurred in the Temple of Jerusalem.</a:t>
            </a:r>
          </a:p>
        </p:txBody>
      </p:sp>
    </p:spTree>
    <p:extLst>
      <p:ext uri="{BB962C8B-B14F-4D97-AF65-F5344CB8AC3E}">
        <p14:creationId xmlns:p14="http://schemas.microsoft.com/office/powerpoint/2010/main" val="2113637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805C-FEFC-1CA1-65FE-2E1850CEFBF4}"/>
              </a:ext>
            </a:extLst>
          </p:cNvPr>
          <p:cNvSpPr>
            <a:spLocks noGrp="1"/>
          </p:cNvSpPr>
          <p:nvPr>
            <p:ph type="title"/>
          </p:nvPr>
        </p:nvSpPr>
        <p:spPr>
          <a:xfrm>
            <a:off x="0" y="0"/>
            <a:ext cx="12192000" cy="1325563"/>
          </a:xfrm>
        </p:spPr>
        <p:txBody>
          <a:bodyPr/>
          <a:lstStyle/>
          <a:p>
            <a:pPr algn="ctr"/>
            <a:r>
              <a:rPr lang="en-GB" sz="4000" b="1"/>
              <a:t>Quiz</a:t>
            </a:r>
            <a:endParaRPr lang="en-GB" b="1"/>
          </a:p>
        </p:txBody>
      </p:sp>
      <p:sp>
        <p:nvSpPr>
          <p:cNvPr id="3" name="TextBox 2">
            <a:extLst>
              <a:ext uri="{FF2B5EF4-FFF2-40B4-BE49-F238E27FC236}">
                <a16:creationId xmlns:a16="http://schemas.microsoft.com/office/drawing/2014/main" id="{76F24A9D-A1DA-8D13-8801-F9B5477ECA8B}"/>
              </a:ext>
            </a:extLst>
          </p:cNvPr>
          <p:cNvSpPr txBox="1"/>
          <p:nvPr/>
        </p:nvSpPr>
        <p:spPr>
          <a:xfrm>
            <a:off x="527304" y="1804803"/>
            <a:ext cx="11137392" cy="56848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514350" indent="-514350">
              <a:lnSpc>
                <a:spcPct val="114000"/>
              </a:lnSpc>
              <a:buFont typeface="+mj-lt"/>
              <a:buAutoNum type="arabicPeriod"/>
            </a:pPr>
            <a:r>
              <a:rPr lang="en-GB" sz="2800" err="1"/>
              <a:t>Sukkot</a:t>
            </a:r>
            <a:r>
              <a:rPr lang="en-GB" sz="2800"/>
              <a:t> is a celebration of ______</a:t>
            </a:r>
          </a:p>
        </p:txBody>
      </p:sp>
      <p:sp>
        <p:nvSpPr>
          <p:cNvPr id="6" name="TextBox 5">
            <a:extLst>
              <a:ext uri="{FF2B5EF4-FFF2-40B4-BE49-F238E27FC236}">
                <a16:creationId xmlns:a16="http://schemas.microsoft.com/office/drawing/2014/main" id="{158CD125-DBA0-BAA8-2453-2808530784E0}"/>
              </a:ext>
            </a:extLst>
          </p:cNvPr>
          <p:cNvSpPr txBox="1"/>
          <p:nvPr/>
        </p:nvSpPr>
        <p:spPr>
          <a:xfrm>
            <a:off x="527304" y="3144755"/>
            <a:ext cx="11137392" cy="204216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514350" indent="-514350">
              <a:lnSpc>
                <a:spcPct val="114000"/>
              </a:lnSpc>
              <a:buFont typeface="+mj-lt"/>
              <a:buAutoNum type="alphaLcParenR"/>
            </a:pPr>
            <a:r>
              <a:rPr lang="en-GB" sz="2800"/>
              <a:t>The New Year</a:t>
            </a:r>
          </a:p>
          <a:p>
            <a:pPr marL="514350" indent="-514350">
              <a:lnSpc>
                <a:spcPct val="114000"/>
              </a:lnSpc>
              <a:buFont typeface="+mj-lt"/>
              <a:buAutoNum type="alphaLcParenR"/>
            </a:pPr>
            <a:r>
              <a:rPr lang="en-GB" sz="2800">
                <a:highlight>
                  <a:srgbClr val="FFFF00"/>
                </a:highlight>
              </a:rPr>
              <a:t>The harvest and the period after the </a:t>
            </a:r>
            <a:r>
              <a:rPr lang="en-GB" sz="2800" b="1">
                <a:highlight>
                  <a:srgbClr val="FFFF00"/>
                </a:highlight>
              </a:rPr>
              <a:t>Exodus</a:t>
            </a:r>
            <a:r>
              <a:rPr lang="en-GB" sz="2800">
                <a:highlight>
                  <a:srgbClr val="FFFF00"/>
                </a:highlight>
              </a:rPr>
              <a:t> from Egypt.</a:t>
            </a:r>
          </a:p>
          <a:p>
            <a:pPr marL="514350" indent="-514350">
              <a:lnSpc>
                <a:spcPct val="114000"/>
              </a:lnSpc>
              <a:buFont typeface="+mj-lt"/>
              <a:buAutoNum type="alphaLcParenR"/>
            </a:pPr>
            <a:r>
              <a:rPr lang="en-GB" sz="2800"/>
              <a:t>The creation of the world.</a:t>
            </a:r>
          </a:p>
          <a:p>
            <a:pPr marL="514350" indent="-514350">
              <a:lnSpc>
                <a:spcPct val="114000"/>
              </a:lnSpc>
              <a:buFont typeface="+mj-lt"/>
              <a:buAutoNum type="alphaLcParenR"/>
            </a:pPr>
            <a:r>
              <a:rPr lang="en-GB" sz="2800"/>
              <a:t>A miracle that occurred in the Temple of Jerusalem.</a:t>
            </a:r>
          </a:p>
        </p:txBody>
      </p:sp>
    </p:spTree>
    <p:extLst>
      <p:ext uri="{BB962C8B-B14F-4D97-AF65-F5344CB8AC3E}">
        <p14:creationId xmlns:p14="http://schemas.microsoft.com/office/powerpoint/2010/main" val="2814091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805C-FEFC-1CA1-65FE-2E1850CEFBF4}"/>
              </a:ext>
            </a:extLst>
          </p:cNvPr>
          <p:cNvSpPr>
            <a:spLocks noGrp="1"/>
          </p:cNvSpPr>
          <p:nvPr>
            <p:ph type="title"/>
          </p:nvPr>
        </p:nvSpPr>
        <p:spPr>
          <a:xfrm>
            <a:off x="0" y="0"/>
            <a:ext cx="12192000" cy="1325563"/>
          </a:xfrm>
        </p:spPr>
        <p:txBody>
          <a:bodyPr/>
          <a:lstStyle/>
          <a:p>
            <a:pPr algn="ctr"/>
            <a:r>
              <a:rPr lang="en-GB" sz="4000" b="1"/>
              <a:t>Quiz</a:t>
            </a:r>
            <a:endParaRPr lang="en-GB" b="1"/>
          </a:p>
        </p:txBody>
      </p:sp>
      <p:sp>
        <p:nvSpPr>
          <p:cNvPr id="3" name="TextBox 2">
            <a:extLst>
              <a:ext uri="{FF2B5EF4-FFF2-40B4-BE49-F238E27FC236}">
                <a16:creationId xmlns:a16="http://schemas.microsoft.com/office/drawing/2014/main" id="{76F24A9D-A1DA-8D13-8801-F9B5477ECA8B}"/>
              </a:ext>
            </a:extLst>
          </p:cNvPr>
          <p:cNvSpPr txBox="1"/>
          <p:nvPr/>
        </p:nvSpPr>
        <p:spPr>
          <a:xfrm>
            <a:off x="527304" y="1804803"/>
            <a:ext cx="11137392" cy="56848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4000"/>
              </a:lnSpc>
            </a:pPr>
            <a:r>
              <a:rPr lang="en-GB" sz="2800"/>
              <a:t>2. </a:t>
            </a:r>
            <a:r>
              <a:rPr lang="en-GB" sz="2800" b="1"/>
              <a:t>Moses</a:t>
            </a:r>
            <a:r>
              <a:rPr lang="en-GB" sz="2800"/>
              <a:t> and his people wandered the desert for ______________.</a:t>
            </a:r>
          </a:p>
        </p:txBody>
      </p:sp>
      <p:sp>
        <p:nvSpPr>
          <p:cNvPr id="6" name="TextBox 5">
            <a:extLst>
              <a:ext uri="{FF2B5EF4-FFF2-40B4-BE49-F238E27FC236}">
                <a16:creationId xmlns:a16="http://schemas.microsoft.com/office/drawing/2014/main" id="{158CD125-DBA0-BAA8-2453-2808530784E0}"/>
              </a:ext>
            </a:extLst>
          </p:cNvPr>
          <p:cNvSpPr txBox="1"/>
          <p:nvPr/>
        </p:nvSpPr>
        <p:spPr>
          <a:xfrm>
            <a:off x="527304" y="3144755"/>
            <a:ext cx="11137392" cy="204216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514350" indent="-514350">
              <a:lnSpc>
                <a:spcPct val="114000"/>
              </a:lnSpc>
              <a:buFont typeface="+mj-lt"/>
              <a:buAutoNum type="alphaLcParenR"/>
            </a:pPr>
            <a:r>
              <a:rPr lang="en-GB" sz="2800"/>
              <a:t>40 years</a:t>
            </a:r>
          </a:p>
          <a:p>
            <a:pPr marL="514350" indent="-514350">
              <a:lnSpc>
                <a:spcPct val="114000"/>
              </a:lnSpc>
              <a:buFont typeface="+mj-lt"/>
              <a:buAutoNum type="alphaLcParenR"/>
            </a:pPr>
            <a:r>
              <a:rPr lang="en-GB" sz="2800"/>
              <a:t>One year</a:t>
            </a:r>
          </a:p>
          <a:p>
            <a:pPr marL="514350" indent="-514350">
              <a:lnSpc>
                <a:spcPct val="114000"/>
              </a:lnSpc>
              <a:buFont typeface="+mj-lt"/>
              <a:buAutoNum type="alphaLcParenR"/>
            </a:pPr>
            <a:r>
              <a:rPr lang="en-GB" sz="2800"/>
              <a:t>100 days </a:t>
            </a:r>
          </a:p>
          <a:p>
            <a:pPr marL="514350" indent="-514350">
              <a:lnSpc>
                <a:spcPct val="114000"/>
              </a:lnSpc>
              <a:buFont typeface="+mj-lt"/>
              <a:buAutoNum type="alphaLcParenR"/>
            </a:pPr>
            <a:r>
              <a:rPr lang="en-GB" sz="2800"/>
              <a:t>Seven days</a:t>
            </a:r>
          </a:p>
        </p:txBody>
      </p:sp>
    </p:spTree>
    <p:extLst>
      <p:ext uri="{BB962C8B-B14F-4D97-AF65-F5344CB8AC3E}">
        <p14:creationId xmlns:p14="http://schemas.microsoft.com/office/powerpoint/2010/main" val="4118290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805C-FEFC-1CA1-65FE-2E1850CEFBF4}"/>
              </a:ext>
            </a:extLst>
          </p:cNvPr>
          <p:cNvSpPr>
            <a:spLocks noGrp="1"/>
          </p:cNvSpPr>
          <p:nvPr>
            <p:ph type="title"/>
          </p:nvPr>
        </p:nvSpPr>
        <p:spPr>
          <a:xfrm>
            <a:off x="0" y="0"/>
            <a:ext cx="12192000" cy="1325563"/>
          </a:xfrm>
        </p:spPr>
        <p:txBody>
          <a:bodyPr/>
          <a:lstStyle/>
          <a:p>
            <a:pPr algn="ctr"/>
            <a:r>
              <a:rPr lang="en-GB" sz="4000" b="1"/>
              <a:t>Quiz</a:t>
            </a:r>
            <a:endParaRPr lang="en-GB" b="1"/>
          </a:p>
        </p:txBody>
      </p:sp>
      <p:sp>
        <p:nvSpPr>
          <p:cNvPr id="3" name="TextBox 2">
            <a:extLst>
              <a:ext uri="{FF2B5EF4-FFF2-40B4-BE49-F238E27FC236}">
                <a16:creationId xmlns:a16="http://schemas.microsoft.com/office/drawing/2014/main" id="{76F24A9D-A1DA-8D13-8801-F9B5477ECA8B}"/>
              </a:ext>
            </a:extLst>
          </p:cNvPr>
          <p:cNvSpPr txBox="1"/>
          <p:nvPr/>
        </p:nvSpPr>
        <p:spPr>
          <a:xfrm>
            <a:off x="527304" y="1804803"/>
            <a:ext cx="11137392" cy="56848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4000"/>
              </a:lnSpc>
            </a:pPr>
            <a:r>
              <a:rPr lang="en-GB" sz="2800"/>
              <a:t>2. </a:t>
            </a:r>
            <a:r>
              <a:rPr lang="en-GB" sz="2800" b="1"/>
              <a:t>Moses</a:t>
            </a:r>
            <a:r>
              <a:rPr lang="en-GB" sz="2800"/>
              <a:t> and his people wandered the desert for ______________.</a:t>
            </a:r>
          </a:p>
        </p:txBody>
      </p:sp>
      <p:sp>
        <p:nvSpPr>
          <p:cNvPr id="6" name="TextBox 5">
            <a:extLst>
              <a:ext uri="{FF2B5EF4-FFF2-40B4-BE49-F238E27FC236}">
                <a16:creationId xmlns:a16="http://schemas.microsoft.com/office/drawing/2014/main" id="{158CD125-DBA0-BAA8-2453-2808530784E0}"/>
              </a:ext>
            </a:extLst>
          </p:cNvPr>
          <p:cNvSpPr txBox="1"/>
          <p:nvPr/>
        </p:nvSpPr>
        <p:spPr>
          <a:xfrm>
            <a:off x="527304" y="3144755"/>
            <a:ext cx="11137392" cy="204216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514350" indent="-514350">
              <a:lnSpc>
                <a:spcPct val="114000"/>
              </a:lnSpc>
              <a:buFont typeface="+mj-lt"/>
              <a:buAutoNum type="alphaLcParenR"/>
            </a:pPr>
            <a:r>
              <a:rPr lang="en-GB" sz="2800">
                <a:highlight>
                  <a:srgbClr val="FFFF00"/>
                </a:highlight>
              </a:rPr>
              <a:t>40 years</a:t>
            </a:r>
          </a:p>
          <a:p>
            <a:pPr marL="514350" indent="-514350">
              <a:lnSpc>
                <a:spcPct val="114000"/>
              </a:lnSpc>
              <a:buFont typeface="+mj-lt"/>
              <a:buAutoNum type="alphaLcParenR"/>
            </a:pPr>
            <a:r>
              <a:rPr lang="en-GB" sz="2800"/>
              <a:t>One year</a:t>
            </a:r>
          </a:p>
          <a:p>
            <a:pPr marL="514350" indent="-514350">
              <a:lnSpc>
                <a:spcPct val="114000"/>
              </a:lnSpc>
              <a:buFont typeface="+mj-lt"/>
              <a:buAutoNum type="alphaLcParenR"/>
            </a:pPr>
            <a:r>
              <a:rPr lang="en-GB" sz="2800"/>
              <a:t>100 days </a:t>
            </a:r>
          </a:p>
          <a:p>
            <a:pPr marL="514350" indent="-514350">
              <a:lnSpc>
                <a:spcPct val="114000"/>
              </a:lnSpc>
              <a:buFont typeface="+mj-lt"/>
              <a:buAutoNum type="alphaLcParenR"/>
            </a:pPr>
            <a:r>
              <a:rPr lang="en-GB" sz="2800"/>
              <a:t>Seven days</a:t>
            </a:r>
          </a:p>
        </p:txBody>
      </p:sp>
    </p:spTree>
    <p:extLst>
      <p:ext uri="{BB962C8B-B14F-4D97-AF65-F5344CB8AC3E}">
        <p14:creationId xmlns:p14="http://schemas.microsoft.com/office/powerpoint/2010/main" val="2868099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805C-FEFC-1CA1-65FE-2E1850CEFBF4}"/>
              </a:ext>
            </a:extLst>
          </p:cNvPr>
          <p:cNvSpPr>
            <a:spLocks noGrp="1"/>
          </p:cNvSpPr>
          <p:nvPr>
            <p:ph type="title"/>
          </p:nvPr>
        </p:nvSpPr>
        <p:spPr>
          <a:xfrm>
            <a:off x="0" y="0"/>
            <a:ext cx="12192000" cy="1325563"/>
          </a:xfrm>
        </p:spPr>
        <p:txBody>
          <a:bodyPr/>
          <a:lstStyle/>
          <a:p>
            <a:pPr algn="ctr"/>
            <a:r>
              <a:rPr lang="en-GB" sz="4000" b="1"/>
              <a:t>Quiz</a:t>
            </a:r>
            <a:endParaRPr lang="en-GB" b="1"/>
          </a:p>
        </p:txBody>
      </p:sp>
      <p:sp>
        <p:nvSpPr>
          <p:cNvPr id="3" name="TextBox 2">
            <a:extLst>
              <a:ext uri="{FF2B5EF4-FFF2-40B4-BE49-F238E27FC236}">
                <a16:creationId xmlns:a16="http://schemas.microsoft.com/office/drawing/2014/main" id="{76F24A9D-A1DA-8D13-8801-F9B5477ECA8B}"/>
              </a:ext>
            </a:extLst>
          </p:cNvPr>
          <p:cNvSpPr txBox="1"/>
          <p:nvPr/>
        </p:nvSpPr>
        <p:spPr>
          <a:xfrm>
            <a:off x="527304" y="1950914"/>
            <a:ext cx="11137392" cy="56848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4000"/>
              </a:lnSpc>
            </a:pPr>
            <a:r>
              <a:rPr lang="en-GB" sz="2800"/>
              <a:t>3. How long is the festival of </a:t>
            </a:r>
            <a:r>
              <a:rPr lang="en-GB" sz="2800" err="1"/>
              <a:t>Sukkot</a:t>
            </a:r>
            <a:r>
              <a:rPr lang="en-GB" sz="2800"/>
              <a:t>?</a:t>
            </a:r>
          </a:p>
        </p:txBody>
      </p:sp>
      <p:sp>
        <p:nvSpPr>
          <p:cNvPr id="6" name="TextBox 5">
            <a:extLst>
              <a:ext uri="{FF2B5EF4-FFF2-40B4-BE49-F238E27FC236}">
                <a16:creationId xmlns:a16="http://schemas.microsoft.com/office/drawing/2014/main" id="{158CD125-DBA0-BAA8-2453-2808530784E0}"/>
              </a:ext>
            </a:extLst>
          </p:cNvPr>
          <p:cNvSpPr txBox="1"/>
          <p:nvPr/>
        </p:nvSpPr>
        <p:spPr>
          <a:xfrm>
            <a:off x="527304" y="3144755"/>
            <a:ext cx="11137392" cy="204216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514350" indent="-514350">
              <a:lnSpc>
                <a:spcPct val="114000"/>
              </a:lnSpc>
              <a:buFont typeface="+mj-lt"/>
              <a:buAutoNum type="alphaLcParenR"/>
            </a:pPr>
            <a:r>
              <a:rPr lang="en-GB" sz="2800"/>
              <a:t>Two days</a:t>
            </a:r>
          </a:p>
          <a:p>
            <a:pPr marL="514350" indent="-514350">
              <a:lnSpc>
                <a:spcPct val="114000"/>
              </a:lnSpc>
              <a:buFont typeface="+mj-lt"/>
              <a:buAutoNum type="alphaLcParenR"/>
            </a:pPr>
            <a:r>
              <a:rPr lang="en-GB" sz="2800"/>
              <a:t>Five days</a:t>
            </a:r>
          </a:p>
          <a:p>
            <a:pPr marL="514350" indent="-514350">
              <a:lnSpc>
                <a:spcPct val="114000"/>
              </a:lnSpc>
              <a:buFont typeface="+mj-lt"/>
              <a:buAutoNum type="alphaLcParenR"/>
            </a:pPr>
            <a:r>
              <a:rPr lang="en-GB" sz="2800"/>
              <a:t>Seven days</a:t>
            </a:r>
          </a:p>
          <a:p>
            <a:pPr marL="514350" indent="-514350">
              <a:lnSpc>
                <a:spcPct val="114000"/>
              </a:lnSpc>
              <a:buFont typeface="+mj-lt"/>
              <a:buAutoNum type="alphaLcParenR"/>
            </a:pPr>
            <a:r>
              <a:rPr lang="en-GB" sz="2800"/>
              <a:t>Ten days</a:t>
            </a:r>
          </a:p>
        </p:txBody>
      </p:sp>
    </p:spTree>
    <p:extLst>
      <p:ext uri="{BB962C8B-B14F-4D97-AF65-F5344CB8AC3E}">
        <p14:creationId xmlns:p14="http://schemas.microsoft.com/office/powerpoint/2010/main" val="399784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805C-FEFC-1CA1-65FE-2E1850CEFBF4}"/>
              </a:ext>
            </a:extLst>
          </p:cNvPr>
          <p:cNvSpPr>
            <a:spLocks noGrp="1"/>
          </p:cNvSpPr>
          <p:nvPr>
            <p:ph type="title"/>
          </p:nvPr>
        </p:nvSpPr>
        <p:spPr>
          <a:xfrm>
            <a:off x="0" y="0"/>
            <a:ext cx="12192000" cy="1325563"/>
          </a:xfrm>
        </p:spPr>
        <p:txBody>
          <a:bodyPr/>
          <a:lstStyle/>
          <a:p>
            <a:pPr algn="ctr"/>
            <a:r>
              <a:rPr lang="en-GB" sz="4000" b="1"/>
              <a:t>Quiz</a:t>
            </a:r>
            <a:endParaRPr lang="en-GB" b="1"/>
          </a:p>
        </p:txBody>
      </p:sp>
      <p:sp>
        <p:nvSpPr>
          <p:cNvPr id="3" name="TextBox 2">
            <a:extLst>
              <a:ext uri="{FF2B5EF4-FFF2-40B4-BE49-F238E27FC236}">
                <a16:creationId xmlns:a16="http://schemas.microsoft.com/office/drawing/2014/main" id="{76F24A9D-A1DA-8D13-8801-F9B5477ECA8B}"/>
              </a:ext>
            </a:extLst>
          </p:cNvPr>
          <p:cNvSpPr txBox="1"/>
          <p:nvPr/>
        </p:nvSpPr>
        <p:spPr>
          <a:xfrm>
            <a:off x="527304" y="1950914"/>
            <a:ext cx="11137392" cy="56848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4000"/>
              </a:lnSpc>
            </a:pPr>
            <a:r>
              <a:rPr lang="en-GB" sz="2800"/>
              <a:t>3. How long is the festival of </a:t>
            </a:r>
            <a:r>
              <a:rPr lang="en-GB" sz="2800" err="1"/>
              <a:t>Sukkot</a:t>
            </a:r>
            <a:r>
              <a:rPr lang="en-GB" sz="2800"/>
              <a:t>?</a:t>
            </a:r>
          </a:p>
        </p:txBody>
      </p:sp>
      <p:sp>
        <p:nvSpPr>
          <p:cNvPr id="6" name="TextBox 5">
            <a:extLst>
              <a:ext uri="{FF2B5EF4-FFF2-40B4-BE49-F238E27FC236}">
                <a16:creationId xmlns:a16="http://schemas.microsoft.com/office/drawing/2014/main" id="{158CD125-DBA0-BAA8-2453-2808530784E0}"/>
              </a:ext>
            </a:extLst>
          </p:cNvPr>
          <p:cNvSpPr txBox="1"/>
          <p:nvPr/>
        </p:nvSpPr>
        <p:spPr>
          <a:xfrm>
            <a:off x="527304" y="3144755"/>
            <a:ext cx="11137392" cy="204216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514350" indent="-514350">
              <a:lnSpc>
                <a:spcPct val="114000"/>
              </a:lnSpc>
              <a:buFont typeface="+mj-lt"/>
              <a:buAutoNum type="alphaLcParenR"/>
            </a:pPr>
            <a:r>
              <a:rPr lang="en-GB" sz="2800"/>
              <a:t>Two days</a:t>
            </a:r>
          </a:p>
          <a:p>
            <a:pPr marL="514350" indent="-514350">
              <a:lnSpc>
                <a:spcPct val="114000"/>
              </a:lnSpc>
              <a:buFont typeface="+mj-lt"/>
              <a:buAutoNum type="alphaLcParenR"/>
            </a:pPr>
            <a:r>
              <a:rPr lang="en-GB" sz="2800"/>
              <a:t>Five days</a:t>
            </a:r>
          </a:p>
          <a:p>
            <a:pPr marL="514350" indent="-514350">
              <a:lnSpc>
                <a:spcPct val="114000"/>
              </a:lnSpc>
              <a:buFont typeface="+mj-lt"/>
              <a:buAutoNum type="alphaLcParenR"/>
            </a:pPr>
            <a:r>
              <a:rPr lang="en-GB" sz="2800">
                <a:highlight>
                  <a:srgbClr val="FFFF00"/>
                </a:highlight>
              </a:rPr>
              <a:t>Seven days</a:t>
            </a:r>
          </a:p>
          <a:p>
            <a:pPr marL="514350" indent="-514350">
              <a:lnSpc>
                <a:spcPct val="114000"/>
              </a:lnSpc>
              <a:buFont typeface="+mj-lt"/>
              <a:buAutoNum type="alphaLcParenR"/>
            </a:pPr>
            <a:r>
              <a:rPr lang="en-GB" sz="2800"/>
              <a:t>Ten days</a:t>
            </a:r>
          </a:p>
        </p:txBody>
      </p:sp>
    </p:spTree>
    <p:extLst>
      <p:ext uri="{BB962C8B-B14F-4D97-AF65-F5344CB8AC3E}">
        <p14:creationId xmlns:p14="http://schemas.microsoft.com/office/powerpoint/2010/main" val="2419988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8EDD1D1-E3F1-5DC4-5996-98E0A4BC5EE8}"/>
              </a:ext>
            </a:extLst>
          </p:cNvPr>
          <p:cNvSpPr txBox="1"/>
          <p:nvPr/>
        </p:nvSpPr>
        <p:spPr>
          <a:xfrm>
            <a:off x="3048000" y="3245889"/>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badi" panose="020B0604020104020204" pitchFamily="34" charset="0"/>
              <a:ea typeface="+mn-ea"/>
              <a:cs typeface="+mn-cs"/>
            </a:endParaRPr>
          </a:p>
        </p:txBody>
      </p:sp>
      <p:pic>
        <p:nvPicPr>
          <p:cNvPr id="2" name="Picture 1" descr="A black background with yellow text and a duck&#10;&#10;Description automatically generated">
            <a:extLst>
              <a:ext uri="{FF2B5EF4-FFF2-40B4-BE49-F238E27FC236}">
                <a16:creationId xmlns:a16="http://schemas.microsoft.com/office/drawing/2014/main" id="{39BE5D2D-A854-DCBF-7FE4-7E8F11B25176}"/>
              </a:ext>
            </a:extLst>
          </p:cNvPr>
          <p:cNvPicPr>
            <a:picLocks noChangeAspect="1"/>
          </p:cNvPicPr>
          <p:nvPr/>
        </p:nvPicPr>
        <p:blipFill rotWithShape="1">
          <a:blip r:embed="rId3">
            <a:extLst>
              <a:ext uri="{28A0092B-C50C-407E-A947-70E740481C1C}">
                <a14:useLocalDpi xmlns:a14="http://schemas.microsoft.com/office/drawing/2010/main" val="0"/>
              </a:ext>
            </a:extLst>
          </a:blip>
          <a:srcRect l="21124" t="20713" r="57327" b="51386"/>
          <a:stretch/>
        </p:blipFill>
        <p:spPr>
          <a:xfrm>
            <a:off x="11486846" y="6162890"/>
            <a:ext cx="604111" cy="782196"/>
          </a:xfrm>
          <a:prstGeom prst="rect">
            <a:avLst/>
          </a:prstGeom>
        </p:spPr>
      </p:pic>
      <p:sp>
        <p:nvSpPr>
          <p:cNvPr id="5" name="Text Placeholder 2">
            <a:extLst>
              <a:ext uri="{FF2B5EF4-FFF2-40B4-BE49-F238E27FC236}">
                <a16:creationId xmlns:a16="http://schemas.microsoft.com/office/drawing/2014/main" id="{3D5DA60E-092F-4C9F-8667-3DC408BC3929}"/>
              </a:ext>
            </a:extLst>
          </p:cNvPr>
          <p:cNvSpPr txBox="1">
            <a:spLocks/>
          </p:cNvSpPr>
          <p:nvPr/>
        </p:nvSpPr>
        <p:spPr>
          <a:xfrm>
            <a:off x="384556" y="895073"/>
            <a:ext cx="11360801" cy="5440296"/>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prstClr val="black"/>
              </a:solidFill>
              <a:effectLst/>
              <a:uLnTx/>
              <a:uFillTx/>
              <a:latin typeface="Tenorite"/>
              <a:ea typeface="+mn-ea"/>
              <a:cs typeface="+mn-cs"/>
            </a:endParaRPr>
          </a:p>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GB" sz="1600" b="1" dirty="0">
                <a:solidFill>
                  <a:prstClr val="black"/>
                </a:solidFill>
                <a:latin typeface="Tenorite"/>
              </a:rPr>
              <a:t>Slide 15 and 16:   </a:t>
            </a:r>
            <a:r>
              <a:rPr lang="en-GB" sz="1600" dirty="0">
                <a:solidFill>
                  <a:prstClr val="black"/>
                </a:solidFill>
                <a:latin typeface="Tenorite"/>
              </a:rPr>
              <a:t>Suggested video. Watch the first part of the clip to see how Sukkot is celebrated today:</a:t>
            </a:r>
          </a:p>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GB" sz="1600" dirty="0">
                <a:solidFill>
                  <a:prstClr val="black"/>
                </a:solidFill>
                <a:latin typeface="Tenorite"/>
                <a:hlinkClick r:id="rId4"/>
              </a:rPr>
              <a:t>https://www.chabad.org/library/article_cdo/aid/4457/jewish/How-To-Celebrate-Sukkot.htm</a:t>
            </a:r>
            <a:r>
              <a:rPr lang="en-GB" sz="1600" dirty="0">
                <a:solidFill>
                  <a:prstClr val="black"/>
                </a:solidFill>
                <a:latin typeface="Tenorite"/>
              </a:rPr>
              <a:t> </a:t>
            </a:r>
          </a:p>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GB" sz="1600" dirty="0">
                <a:solidFill>
                  <a:prstClr val="black"/>
                </a:solidFill>
                <a:latin typeface="Tenorite"/>
              </a:rPr>
              <a:t> </a:t>
            </a:r>
          </a:p>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GB" sz="1600" b="1" dirty="0">
                <a:solidFill>
                  <a:prstClr val="black"/>
                </a:solidFill>
                <a:latin typeface="Tenorite"/>
              </a:rPr>
              <a:t>Slide 21: </a:t>
            </a:r>
            <a:r>
              <a:rPr lang="en-GB" sz="1600" dirty="0">
                <a:solidFill>
                  <a:prstClr val="black"/>
                </a:solidFill>
                <a:latin typeface="Tenorite"/>
              </a:rPr>
              <a:t>Suggested mind map activity (see the following slide 20 for an idea). Pupils can be given a picture of the Procession of the Law to stick in the middle of their mind map. Link for the activity: </a:t>
            </a:r>
            <a:r>
              <a:rPr lang="en-GB" sz="1600" dirty="0">
                <a:solidFill>
                  <a:prstClr val="black"/>
                </a:solidFill>
                <a:latin typeface="Tenorite"/>
                <a:hlinkClick r:id="rId5"/>
              </a:rPr>
              <a:t>https://jewishmuseum.org.uk/schools/asset/procession-of-the-law/</a:t>
            </a:r>
            <a:r>
              <a:rPr lang="en-GB" sz="1600" dirty="0">
                <a:solidFill>
                  <a:prstClr val="black"/>
                </a:solidFill>
                <a:latin typeface="Tenorite"/>
              </a:rPr>
              <a:t> </a:t>
            </a:r>
          </a:p>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GB" sz="1600" dirty="0">
              <a:solidFill>
                <a:prstClr val="black"/>
              </a:solidFill>
              <a:latin typeface="Tenorite"/>
            </a:endParaRPr>
          </a:p>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GB" sz="1600" dirty="0">
              <a:solidFill>
                <a:prstClr val="black"/>
              </a:solidFill>
              <a:latin typeface="Tenorite"/>
            </a:endParaRPr>
          </a:p>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br>
              <a:rPr kumimoji="0" lang="en-GB" sz="1600" b="0" i="0" u="none" strike="noStrike" kern="1200" cap="none" spc="0" normalizeH="0" baseline="0" noProof="0" dirty="0">
                <a:ln>
                  <a:noFill/>
                </a:ln>
                <a:solidFill>
                  <a:prstClr val="black"/>
                </a:solidFill>
                <a:effectLst/>
                <a:uLnTx/>
                <a:uFillTx/>
                <a:latin typeface="Tenorite"/>
                <a:ea typeface="+mn-ea"/>
                <a:cs typeface="+mn-cs"/>
              </a:rPr>
            </a:br>
            <a:endParaRPr kumimoji="0" lang="en-GB" sz="1600" b="0" i="0" u="none" strike="noStrike" kern="1200" cap="none" spc="0" normalizeH="0" baseline="0" noProof="0" dirty="0">
              <a:ln>
                <a:noFill/>
              </a:ln>
              <a:solidFill>
                <a:prstClr val="black"/>
              </a:solidFill>
              <a:effectLst/>
              <a:uLnTx/>
              <a:uFillTx/>
              <a:latin typeface="Tenorite"/>
              <a:ea typeface="+mn-ea"/>
              <a:cs typeface="+mn-cs"/>
            </a:endParaRPr>
          </a:p>
          <a:p>
            <a:pPr marL="0" marR="0" lvl="0" indent="0" algn="l" defTabSz="914400" rtl="0" eaLnBrk="1" fontAlgn="auto" latinLnBrk="0" hangingPunct="1">
              <a:lnSpc>
                <a:spcPct val="114000"/>
              </a:lnSpc>
              <a:spcBef>
                <a:spcPts val="1000"/>
              </a:spcBef>
              <a:spcAft>
                <a:spcPts val="0"/>
              </a:spcAft>
              <a:buClrTx/>
              <a:buSzTx/>
              <a:buFont typeface="Arial" panose="020B0604020202020204" pitchFamily="34" charset="0"/>
              <a:buNone/>
              <a:tabLst/>
              <a:defRPr/>
            </a:pPr>
            <a:endParaRPr kumimoji="0" lang="en-GB" sz="1600" b="1" i="0" u="none" strike="noStrike" kern="1200" cap="none" spc="0" normalizeH="0" baseline="0" noProof="0" dirty="0">
              <a:ln>
                <a:noFill/>
              </a:ln>
              <a:solidFill>
                <a:prstClr val="black"/>
              </a:solidFill>
              <a:effectLst/>
              <a:uLnTx/>
              <a:uFillTx/>
              <a:latin typeface="Tenorite"/>
              <a:ea typeface="+mn-ea"/>
              <a:cs typeface="+mn-cs"/>
            </a:endParaRPr>
          </a:p>
        </p:txBody>
      </p:sp>
      <p:sp>
        <p:nvSpPr>
          <p:cNvPr id="6" name="Title 1">
            <a:extLst>
              <a:ext uri="{FF2B5EF4-FFF2-40B4-BE49-F238E27FC236}">
                <a16:creationId xmlns:a16="http://schemas.microsoft.com/office/drawing/2014/main" id="{23603E9A-A261-470A-923E-8663136CEA5F}"/>
              </a:ext>
            </a:extLst>
          </p:cNvPr>
          <p:cNvSpPr txBox="1">
            <a:spLocks/>
          </p:cNvSpPr>
          <p:nvPr/>
        </p:nvSpPr>
        <p:spPr>
          <a:xfrm>
            <a:off x="384557" y="0"/>
            <a:ext cx="11360800" cy="763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prstClr val="black"/>
                </a:solidFill>
                <a:effectLst/>
                <a:uLnTx/>
                <a:uFillTx/>
                <a:latin typeface="Tenorite" panose="00000500000000000000" pitchFamily="2" charset="0"/>
                <a:ea typeface="+mj-ea"/>
                <a:cs typeface="+mj-cs"/>
              </a:rPr>
              <a:t>Notes for teachers</a:t>
            </a:r>
          </a:p>
        </p:txBody>
      </p:sp>
    </p:spTree>
    <p:extLst>
      <p:ext uri="{BB962C8B-B14F-4D97-AF65-F5344CB8AC3E}">
        <p14:creationId xmlns:p14="http://schemas.microsoft.com/office/powerpoint/2010/main" val="2174123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805C-FEFC-1CA1-65FE-2E1850CEFBF4}"/>
              </a:ext>
            </a:extLst>
          </p:cNvPr>
          <p:cNvSpPr>
            <a:spLocks noGrp="1"/>
          </p:cNvSpPr>
          <p:nvPr>
            <p:ph type="title"/>
          </p:nvPr>
        </p:nvSpPr>
        <p:spPr>
          <a:xfrm>
            <a:off x="0" y="0"/>
            <a:ext cx="12192000" cy="1325563"/>
          </a:xfrm>
        </p:spPr>
        <p:txBody>
          <a:bodyPr/>
          <a:lstStyle/>
          <a:p>
            <a:pPr algn="ctr"/>
            <a:r>
              <a:rPr lang="en-GB" sz="4000" b="1"/>
              <a:t>Quiz</a:t>
            </a:r>
            <a:endParaRPr lang="en-GB" b="1"/>
          </a:p>
        </p:txBody>
      </p:sp>
      <p:sp>
        <p:nvSpPr>
          <p:cNvPr id="3" name="TextBox 2">
            <a:extLst>
              <a:ext uri="{FF2B5EF4-FFF2-40B4-BE49-F238E27FC236}">
                <a16:creationId xmlns:a16="http://schemas.microsoft.com/office/drawing/2014/main" id="{76F24A9D-A1DA-8D13-8801-F9B5477ECA8B}"/>
              </a:ext>
            </a:extLst>
          </p:cNvPr>
          <p:cNvSpPr txBox="1"/>
          <p:nvPr/>
        </p:nvSpPr>
        <p:spPr>
          <a:xfrm>
            <a:off x="527304" y="1950914"/>
            <a:ext cx="11137392" cy="56848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4000"/>
              </a:lnSpc>
            </a:pPr>
            <a:r>
              <a:rPr lang="en-GB" sz="2800"/>
              <a:t>4. A sukkah is a __________________</a:t>
            </a:r>
          </a:p>
        </p:txBody>
      </p:sp>
      <p:sp>
        <p:nvSpPr>
          <p:cNvPr id="6" name="TextBox 5">
            <a:extLst>
              <a:ext uri="{FF2B5EF4-FFF2-40B4-BE49-F238E27FC236}">
                <a16:creationId xmlns:a16="http://schemas.microsoft.com/office/drawing/2014/main" id="{158CD125-DBA0-BAA8-2453-2808530784E0}"/>
              </a:ext>
            </a:extLst>
          </p:cNvPr>
          <p:cNvSpPr txBox="1"/>
          <p:nvPr/>
        </p:nvSpPr>
        <p:spPr>
          <a:xfrm>
            <a:off x="527304" y="3144755"/>
            <a:ext cx="11137392" cy="204216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514350" indent="-514350">
              <a:lnSpc>
                <a:spcPct val="114000"/>
              </a:lnSpc>
              <a:buFont typeface="+mj-lt"/>
              <a:buAutoNum type="alphaLcParenR"/>
            </a:pPr>
            <a:r>
              <a:rPr lang="en-GB" sz="2800"/>
              <a:t>Special plate</a:t>
            </a:r>
          </a:p>
          <a:p>
            <a:pPr marL="514350" indent="-514350">
              <a:lnSpc>
                <a:spcPct val="114000"/>
              </a:lnSpc>
              <a:buFont typeface="+mj-lt"/>
              <a:buAutoNum type="alphaLcParenR"/>
            </a:pPr>
            <a:r>
              <a:rPr lang="en-GB" sz="2800"/>
              <a:t>Candle </a:t>
            </a:r>
          </a:p>
          <a:p>
            <a:pPr marL="514350" indent="-514350">
              <a:lnSpc>
                <a:spcPct val="114000"/>
              </a:lnSpc>
              <a:buFont typeface="+mj-lt"/>
              <a:buAutoNum type="alphaLcParenR"/>
            </a:pPr>
            <a:r>
              <a:rPr lang="en-GB" sz="2800"/>
              <a:t>Ram’s horn</a:t>
            </a:r>
          </a:p>
          <a:p>
            <a:pPr marL="514350" indent="-514350">
              <a:lnSpc>
                <a:spcPct val="114000"/>
              </a:lnSpc>
              <a:buFont typeface="+mj-lt"/>
              <a:buAutoNum type="alphaLcParenR"/>
            </a:pPr>
            <a:r>
              <a:rPr lang="en-GB" sz="2800"/>
              <a:t>Temporary hut</a:t>
            </a:r>
          </a:p>
        </p:txBody>
      </p:sp>
    </p:spTree>
    <p:extLst>
      <p:ext uri="{BB962C8B-B14F-4D97-AF65-F5344CB8AC3E}">
        <p14:creationId xmlns:p14="http://schemas.microsoft.com/office/powerpoint/2010/main" val="1929411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805C-FEFC-1CA1-65FE-2E1850CEFBF4}"/>
              </a:ext>
            </a:extLst>
          </p:cNvPr>
          <p:cNvSpPr>
            <a:spLocks noGrp="1"/>
          </p:cNvSpPr>
          <p:nvPr>
            <p:ph type="title"/>
          </p:nvPr>
        </p:nvSpPr>
        <p:spPr>
          <a:xfrm>
            <a:off x="0" y="0"/>
            <a:ext cx="12192000" cy="1325563"/>
          </a:xfrm>
        </p:spPr>
        <p:txBody>
          <a:bodyPr/>
          <a:lstStyle/>
          <a:p>
            <a:pPr algn="ctr"/>
            <a:r>
              <a:rPr lang="en-GB" sz="4000" b="1"/>
              <a:t>Quiz</a:t>
            </a:r>
            <a:endParaRPr lang="en-GB" b="1"/>
          </a:p>
        </p:txBody>
      </p:sp>
      <p:sp>
        <p:nvSpPr>
          <p:cNvPr id="3" name="TextBox 2">
            <a:extLst>
              <a:ext uri="{FF2B5EF4-FFF2-40B4-BE49-F238E27FC236}">
                <a16:creationId xmlns:a16="http://schemas.microsoft.com/office/drawing/2014/main" id="{76F24A9D-A1DA-8D13-8801-F9B5477ECA8B}"/>
              </a:ext>
            </a:extLst>
          </p:cNvPr>
          <p:cNvSpPr txBox="1"/>
          <p:nvPr/>
        </p:nvSpPr>
        <p:spPr>
          <a:xfrm>
            <a:off x="527304" y="1950914"/>
            <a:ext cx="11137392" cy="56848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4000"/>
              </a:lnSpc>
            </a:pPr>
            <a:r>
              <a:rPr lang="en-GB" sz="2800"/>
              <a:t>4. A sukkah is a __________________</a:t>
            </a:r>
          </a:p>
        </p:txBody>
      </p:sp>
      <p:sp>
        <p:nvSpPr>
          <p:cNvPr id="6" name="TextBox 5">
            <a:extLst>
              <a:ext uri="{FF2B5EF4-FFF2-40B4-BE49-F238E27FC236}">
                <a16:creationId xmlns:a16="http://schemas.microsoft.com/office/drawing/2014/main" id="{158CD125-DBA0-BAA8-2453-2808530784E0}"/>
              </a:ext>
            </a:extLst>
          </p:cNvPr>
          <p:cNvSpPr txBox="1"/>
          <p:nvPr/>
        </p:nvSpPr>
        <p:spPr>
          <a:xfrm>
            <a:off x="527304" y="3144755"/>
            <a:ext cx="11137392" cy="204216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514350" indent="-514350">
              <a:lnSpc>
                <a:spcPct val="114000"/>
              </a:lnSpc>
              <a:buFont typeface="+mj-lt"/>
              <a:buAutoNum type="alphaLcParenR"/>
            </a:pPr>
            <a:r>
              <a:rPr lang="en-GB" sz="2800"/>
              <a:t>Special plate</a:t>
            </a:r>
          </a:p>
          <a:p>
            <a:pPr marL="514350" indent="-514350">
              <a:lnSpc>
                <a:spcPct val="114000"/>
              </a:lnSpc>
              <a:buFont typeface="+mj-lt"/>
              <a:buAutoNum type="alphaLcParenR"/>
            </a:pPr>
            <a:r>
              <a:rPr lang="en-GB" sz="2800"/>
              <a:t>Candle </a:t>
            </a:r>
          </a:p>
          <a:p>
            <a:pPr marL="514350" indent="-514350">
              <a:lnSpc>
                <a:spcPct val="114000"/>
              </a:lnSpc>
              <a:buFont typeface="+mj-lt"/>
              <a:buAutoNum type="alphaLcParenR"/>
            </a:pPr>
            <a:r>
              <a:rPr lang="en-GB" sz="2800"/>
              <a:t>Ram’s horn</a:t>
            </a:r>
          </a:p>
          <a:p>
            <a:pPr marL="514350" indent="-514350">
              <a:lnSpc>
                <a:spcPct val="114000"/>
              </a:lnSpc>
              <a:buFont typeface="+mj-lt"/>
              <a:buAutoNum type="alphaLcParenR"/>
            </a:pPr>
            <a:r>
              <a:rPr lang="en-GB" sz="2800">
                <a:highlight>
                  <a:srgbClr val="FFFF00"/>
                </a:highlight>
              </a:rPr>
              <a:t>Temporary hut</a:t>
            </a:r>
          </a:p>
        </p:txBody>
      </p:sp>
    </p:spTree>
    <p:extLst>
      <p:ext uri="{BB962C8B-B14F-4D97-AF65-F5344CB8AC3E}">
        <p14:creationId xmlns:p14="http://schemas.microsoft.com/office/powerpoint/2010/main" val="1934106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805C-FEFC-1CA1-65FE-2E1850CEFBF4}"/>
              </a:ext>
            </a:extLst>
          </p:cNvPr>
          <p:cNvSpPr>
            <a:spLocks noGrp="1"/>
          </p:cNvSpPr>
          <p:nvPr>
            <p:ph type="title"/>
          </p:nvPr>
        </p:nvSpPr>
        <p:spPr>
          <a:xfrm>
            <a:off x="0" y="0"/>
            <a:ext cx="12192000" cy="1325563"/>
          </a:xfrm>
        </p:spPr>
        <p:txBody>
          <a:bodyPr/>
          <a:lstStyle/>
          <a:p>
            <a:pPr algn="ctr"/>
            <a:r>
              <a:rPr lang="en-GB" sz="4000" b="1"/>
              <a:t>Quiz</a:t>
            </a:r>
            <a:endParaRPr lang="en-GB" b="1"/>
          </a:p>
        </p:txBody>
      </p:sp>
      <p:sp>
        <p:nvSpPr>
          <p:cNvPr id="3" name="TextBox 2">
            <a:extLst>
              <a:ext uri="{FF2B5EF4-FFF2-40B4-BE49-F238E27FC236}">
                <a16:creationId xmlns:a16="http://schemas.microsoft.com/office/drawing/2014/main" id="{76F24A9D-A1DA-8D13-8801-F9B5477ECA8B}"/>
              </a:ext>
            </a:extLst>
          </p:cNvPr>
          <p:cNvSpPr txBox="1"/>
          <p:nvPr/>
        </p:nvSpPr>
        <p:spPr>
          <a:xfrm>
            <a:off x="527304" y="1950914"/>
            <a:ext cx="11137392" cy="56848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4000"/>
              </a:lnSpc>
            </a:pPr>
            <a:r>
              <a:rPr lang="en-GB" sz="2800"/>
              <a:t>5. </a:t>
            </a:r>
            <a:r>
              <a:rPr lang="en-GB" sz="2800" b="1" err="1"/>
              <a:t>Simchat</a:t>
            </a:r>
            <a:r>
              <a:rPr lang="en-GB" sz="2800" b="1"/>
              <a:t> Torah</a:t>
            </a:r>
            <a:r>
              <a:rPr lang="en-GB" sz="2800"/>
              <a:t> celebrates ________________</a:t>
            </a:r>
          </a:p>
        </p:txBody>
      </p:sp>
      <p:sp>
        <p:nvSpPr>
          <p:cNvPr id="6" name="TextBox 5">
            <a:extLst>
              <a:ext uri="{FF2B5EF4-FFF2-40B4-BE49-F238E27FC236}">
                <a16:creationId xmlns:a16="http://schemas.microsoft.com/office/drawing/2014/main" id="{158CD125-DBA0-BAA8-2453-2808530784E0}"/>
              </a:ext>
            </a:extLst>
          </p:cNvPr>
          <p:cNvSpPr txBox="1"/>
          <p:nvPr/>
        </p:nvSpPr>
        <p:spPr>
          <a:xfrm>
            <a:off x="527304" y="3144755"/>
            <a:ext cx="11137392" cy="204216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514350" indent="-514350">
              <a:lnSpc>
                <a:spcPct val="114000"/>
              </a:lnSpc>
              <a:buFont typeface="+mj-lt"/>
              <a:buAutoNum type="alphaLcParenR"/>
            </a:pPr>
            <a:r>
              <a:rPr lang="en-GB" sz="2800"/>
              <a:t>Buying a new Torah</a:t>
            </a:r>
          </a:p>
          <a:p>
            <a:pPr marL="514350" indent="-514350">
              <a:lnSpc>
                <a:spcPct val="114000"/>
              </a:lnSpc>
              <a:buFont typeface="+mj-lt"/>
              <a:buAutoNum type="alphaLcParenR"/>
            </a:pPr>
            <a:r>
              <a:rPr lang="en-GB" sz="2800"/>
              <a:t>The conclusion and beginning of the annual Torah-reading cycle </a:t>
            </a:r>
          </a:p>
          <a:p>
            <a:pPr marL="514350" indent="-514350">
              <a:lnSpc>
                <a:spcPct val="114000"/>
              </a:lnSpc>
              <a:buFont typeface="+mj-lt"/>
              <a:buAutoNum type="alphaLcParenR"/>
            </a:pPr>
            <a:r>
              <a:rPr lang="en-GB" sz="2800"/>
              <a:t>Reading from a new Torah </a:t>
            </a:r>
          </a:p>
          <a:p>
            <a:pPr marL="514350" indent="-514350">
              <a:lnSpc>
                <a:spcPct val="114000"/>
              </a:lnSpc>
              <a:buFont typeface="+mj-lt"/>
              <a:buAutoNum type="alphaLcParenR"/>
            </a:pPr>
            <a:r>
              <a:rPr lang="en-GB" sz="2800"/>
              <a:t>The day the Torah was received </a:t>
            </a:r>
          </a:p>
        </p:txBody>
      </p:sp>
    </p:spTree>
    <p:extLst>
      <p:ext uri="{BB962C8B-B14F-4D97-AF65-F5344CB8AC3E}">
        <p14:creationId xmlns:p14="http://schemas.microsoft.com/office/powerpoint/2010/main" val="2495370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805C-FEFC-1CA1-65FE-2E1850CEFBF4}"/>
              </a:ext>
            </a:extLst>
          </p:cNvPr>
          <p:cNvSpPr>
            <a:spLocks noGrp="1"/>
          </p:cNvSpPr>
          <p:nvPr>
            <p:ph type="title"/>
          </p:nvPr>
        </p:nvSpPr>
        <p:spPr>
          <a:xfrm>
            <a:off x="0" y="0"/>
            <a:ext cx="12192000" cy="1325563"/>
          </a:xfrm>
        </p:spPr>
        <p:txBody>
          <a:bodyPr/>
          <a:lstStyle/>
          <a:p>
            <a:pPr algn="ctr"/>
            <a:r>
              <a:rPr lang="en-GB" sz="4000" b="1"/>
              <a:t>Quiz</a:t>
            </a:r>
            <a:endParaRPr lang="en-GB" b="1"/>
          </a:p>
        </p:txBody>
      </p:sp>
      <p:sp>
        <p:nvSpPr>
          <p:cNvPr id="3" name="TextBox 2">
            <a:extLst>
              <a:ext uri="{FF2B5EF4-FFF2-40B4-BE49-F238E27FC236}">
                <a16:creationId xmlns:a16="http://schemas.microsoft.com/office/drawing/2014/main" id="{76F24A9D-A1DA-8D13-8801-F9B5477ECA8B}"/>
              </a:ext>
            </a:extLst>
          </p:cNvPr>
          <p:cNvSpPr txBox="1"/>
          <p:nvPr/>
        </p:nvSpPr>
        <p:spPr>
          <a:xfrm>
            <a:off x="527304" y="1950914"/>
            <a:ext cx="11137392" cy="56848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4000"/>
              </a:lnSpc>
            </a:pPr>
            <a:r>
              <a:rPr lang="en-GB" sz="2800"/>
              <a:t>5. </a:t>
            </a:r>
            <a:r>
              <a:rPr lang="en-GB" sz="2800" b="1" err="1"/>
              <a:t>Simchat</a:t>
            </a:r>
            <a:r>
              <a:rPr lang="en-GB" sz="2800" b="1"/>
              <a:t> Torah</a:t>
            </a:r>
            <a:r>
              <a:rPr lang="en-GB" sz="2800"/>
              <a:t> celebrates ________________</a:t>
            </a:r>
          </a:p>
        </p:txBody>
      </p:sp>
      <p:sp>
        <p:nvSpPr>
          <p:cNvPr id="6" name="TextBox 5">
            <a:extLst>
              <a:ext uri="{FF2B5EF4-FFF2-40B4-BE49-F238E27FC236}">
                <a16:creationId xmlns:a16="http://schemas.microsoft.com/office/drawing/2014/main" id="{158CD125-DBA0-BAA8-2453-2808530784E0}"/>
              </a:ext>
            </a:extLst>
          </p:cNvPr>
          <p:cNvSpPr txBox="1"/>
          <p:nvPr/>
        </p:nvSpPr>
        <p:spPr>
          <a:xfrm>
            <a:off x="527304" y="3144755"/>
            <a:ext cx="11137392" cy="204216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514350" indent="-514350">
              <a:lnSpc>
                <a:spcPct val="114000"/>
              </a:lnSpc>
              <a:buFont typeface="+mj-lt"/>
              <a:buAutoNum type="alphaLcParenR"/>
            </a:pPr>
            <a:r>
              <a:rPr lang="en-GB" sz="2800"/>
              <a:t>Buying a new Torah</a:t>
            </a:r>
          </a:p>
          <a:p>
            <a:pPr marL="514350" indent="-514350">
              <a:lnSpc>
                <a:spcPct val="114000"/>
              </a:lnSpc>
              <a:buFont typeface="+mj-lt"/>
              <a:buAutoNum type="alphaLcParenR"/>
            </a:pPr>
            <a:r>
              <a:rPr lang="en-GB" sz="2800">
                <a:highlight>
                  <a:srgbClr val="FFFF00"/>
                </a:highlight>
              </a:rPr>
              <a:t>The conclusion and beginning of the annual Torah-reading cycle</a:t>
            </a:r>
            <a:r>
              <a:rPr lang="en-GB" sz="2800"/>
              <a:t> </a:t>
            </a:r>
          </a:p>
          <a:p>
            <a:pPr marL="514350" indent="-514350">
              <a:lnSpc>
                <a:spcPct val="114000"/>
              </a:lnSpc>
              <a:buFont typeface="+mj-lt"/>
              <a:buAutoNum type="alphaLcParenR"/>
            </a:pPr>
            <a:r>
              <a:rPr lang="en-GB" sz="2800"/>
              <a:t>Reading from a new Torah </a:t>
            </a:r>
          </a:p>
          <a:p>
            <a:pPr marL="514350" indent="-514350">
              <a:lnSpc>
                <a:spcPct val="114000"/>
              </a:lnSpc>
              <a:buFont typeface="+mj-lt"/>
              <a:buAutoNum type="alphaLcParenR"/>
            </a:pPr>
            <a:r>
              <a:rPr lang="en-GB" sz="2800"/>
              <a:t>The day the Torah was received </a:t>
            </a:r>
          </a:p>
        </p:txBody>
      </p:sp>
    </p:spTree>
    <p:extLst>
      <p:ext uri="{BB962C8B-B14F-4D97-AF65-F5344CB8AC3E}">
        <p14:creationId xmlns:p14="http://schemas.microsoft.com/office/powerpoint/2010/main" val="25011028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805C-FEFC-1CA1-65FE-2E1850CEFBF4}"/>
              </a:ext>
            </a:extLst>
          </p:cNvPr>
          <p:cNvSpPr>
            <a:spLocks noGrp="1"/>
          </p:cNvSpPr>
          <p:nvPr>
            <p:ph type="title"/>
          </p:nvPr>
        </p:nvSpPr>
        <p:spPr>
          <a:xfrm>
            <a:off x="0" y="0"/>
            <a:ext cx="12192000" cy="1325563"/>
          </a:xfrm>
        </p:spPr>
        <p:txBody>
          <a:bodyPr/>
          <a:lstStyle/>
          <a:p>
            <a:pPr algn="ctr"/>
            <a:r>
              <a:rPr lang="en-GB" sz="4000" b="1"/>
              <a:t>Quiz</a:t>
            </a:r>
            <a:endParaRPr lang="en-GB" b="1"/>
          </a:p>
        </p:txBody>
      </p:sp>
      <p:sp>
        <p:nvSpPr>
          <p:cNvPr id="3" name="TextBox 2">
            <a:extLst>
              <a:ext uri="{FF2B5EF4-FFF2-40B4-BE49-F238E27FC236}">
                <a16:creationId xmlns:a16="http://schemas.microsoft.com/office/drawing/2014/main" id="{76F24A9D-A1DA-8D13-8801-F9B5477ECA8B}"/>
              </a:ext>
            </a:extLst>
          </p:cNvPr>
          <p:cNvSpPr txBox="1"/>
          <p:nvPr/>
        </p:nvSpPr>
        <p:spPr>
          <a:xfrm>
            <a:off x="527304" y="1950914"/>
            <a:ext cx="11137392" cy="56848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4000"/>
              </a:lnSpc>
            </a:pPr>
            <a:r>
              <a:rPr lang="en-GB" sz="2800"/>
              <a:t>6. When does </a:t>
            </a:r>
            <a:r>
              <a:rPr lang="en-GB" sz="2800" b="1" err="1"/>
              <a:t>Simchat</a:t>
            </a:r>
            <a:r>
              <a:rPr lang="en-GB" sz="2800" b="1"/>
              <a:t> Torah</a:t>
            </a:r>
            <a:r>
              <a:rPr lang="en-GB" sz="2800"/>
              <a:t> take place?</a:t>
            </a:r>
          </a:p>
        </p:txBody>
      </p:sp>
      <p:sp>
        <p:nvSpPr>
          <p:cNvPr id="6" name="TextBox 5">
            <a:extLst>
              <a:ext uri="{FF2B5EF4-FFF2-40B4-BE49-F238E27FC236}">
                <a16:creationId xmlns:a16="http://schemas.microsoft.com/office/drawing/2014/main" id="{158CD125-DBA0-BAA8-2453-2808530784E0}"/>
              </a:ext>
            </a:extLst>
          </p:cNvPr>
          <p:cNvSpPr txBox="1"/>
          <p:nvPr/>
        </p:nvSpPr>
        <p:spPr>
          <a:xfrm>
            <a:off x="527304" y="3144755"/>
            <a:ext cx="11137392" cy="204216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514350" indent="-514350">
              <a:lnSpc>
                <a:spcPct val="114000"/>
              </a:lnSpc>
              <a:buFont typeface="+mj-lt"/>
              <a:buAutoNum type="alphaLcParenR"/>
            </a:pPr>
            <a:r>
              <a:rPr lang="en-GB" sz="2800"/>
              <a:t>On the third day of </a:t>
            </a:r>
            <a:r>
              <a:rPr lang="en-GB" sz="2800" err="1"/>
              <a:t>Sukkot</a:t>
            </a:r>
            <a:r>
              <a:rPr lang="en-GB" sz="2800"/>
              <a:t>.</a:t>
            </a:r>
          </a:p>
          <a:p>
            <a:pPr marL="514350" indent="-514350">
              <a:lnSpc>
                <a:spcPct val="114000"/>
              </a:lnSpc>
              <a:buFont typeface="+mj-lt"/>
              <a:buAutoNum type="alphaLcParenR"/>
            </a:pPr>
            <a:r>
              <a:rPr lang="en-GB" sz="2800"/>
              <a:t>During the month of Tishrei.</a:t>
            </a:r>
          </a:p>
          <a:p>
            <a:pPr marL="514350" indent="-514350">
              <a:lnSpc>
                <a:spcPct val="114000"/>
              </a:lnSpc>
              <a:buFont typeface="+mj-lt"/>
              <a:buAutoNum type="alphaLcParenR"/>
            </a:pPr>
            <a:r>
              <a:rPr lang="en-GB" sz="2800"/>
              <a:t>At the beginning of </a:t>
            </a:r>
            <a:r>
              <a:rPr lang="en-GB" sz="2800" err="1"/>
              <a:t>Sukkot</a:t>
            </a:r>
            <a:r>
              <a:rPr lang="en-GB" sz="2800"/>
              <a:t>.</a:t>
            </a:r>
          </a:p>
          <a:p>
            <a:pPr marL="514350" indent="-514350">
              <a:lnSpc>
                <a:spcPct val="114000"/>
              </a:lnSpc>
              <a:buFont typeface="+mj-lt"/>
              <a:buAutoNum type="alphaLcParenR"/>
            </a:pPr>
            <a:r>
              <a:rPr lang="en-GB" sz="2800"/>
              <a:t>At the end of </a:t>
            </a:r>
            <a:r>
              <a:rPr lang="en-GB" sz="2800" err="1"/>
              <a:t>Sukkot</a:t>
            </a:r>
            <a:r>
              <a:rPr lang="en-GB" sz="2800"/>
              <a:t>.</a:t>
            </a:r>
          </a:p>
        </p:txBody>
      </p:sp>
    </p:spTree>
    <p:extLst>
      <p:ext uri="{BB962C8B-B14F-4D97-AF65-F5344CB8AC3E}">
        <p14:creationId xmlns:p14="http://schemas.microsoft.com/office/powerpoint/2010/main" val="37425772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805C-FEFC-1CA1-65FE-2E1850CEFBF4}"/>
              </a:ext>
            </a:extLst>
          </p:cNvPr>
          <p:cNvSpPr>
            <a:spLocks noGrp="1"/>
          </p:cNvSpPr>
          <p:nvPr>
            <p:ph type="title"/>
          </p:nvPr>
        </p:nvSpPr>
        <p:spPr>
          <a:xfrm>
            <a:off x="0" y="0"/>
            <a:ext cx="12192000" cy="1325563"/>
          </a:xfrm>
        </p:spPr>
        <p:txBody>
          <a:bodyPr/>
          <a:lstStyle/>
          <a:p>
            <a:pPr algn="ctr"/>
            <a:r>
              <a:rPr lang="en-GB" sz="4000" b="1"/>
              <a:t>Quiz</a:t>
            </a:r>
            <a:endParaRPr lang="en-GB" b="1"/>
          </a:p>
        </p:txBody>
      </p:sp>
      <p:sp>
        <p:nvSpPr>
          <p:cNvPr id="3" name="TextBox 2">
            <a:extLst>
              <a:ext uri="{FF2B5EF4-FFF2-40B4-BE49-F238E27FC236}">
                <a16:creationId xmlns:a16="http://schemas.microsoft.com/office/drawing/2014/main" id="{76F24A9D-A1DA-8D13-8801-F9B5477ECA8B}"/>
              </a:ext>
            </a:extLst>
          </p:cNvPr>
          <p:cNvSpPr txBox="1"/>
          <p:nvPr/>
        </p:nvSpPr>
        <p:spPr>
          <a:xfrm>
            <a:off x="527304" y="1950914"/>
            <a:ext cx="11137392" cy="56848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4000"/>
              </a:lnSpc>
            </a:pPr>
            <a:r>
              <a:rPr lang="en-GB" sz="2800"/>
              <a:t>6. When does </a:t>
            </a:r>
            <a:r>
              <a:rPr lang="en-GB" sz="2800" b="1" err="1"/>
              <a:t>Simchat</a:t>
            </a:r>
            <a:r>
              <a:rPr lang="en-GB" sz="2800" b="1"/>
              <a:t> Torah</a:t>
            </a:r>
            <a:r>
              <a:rPr lang="en-GB" sz="2800"/>
              <a:t> take place?</a:t>
            </a:r>
          </a:p>
        </p:txBody>
      </p:sp>
      <p:sp>
        <p:nvSpPr>
          <p:cNvPr id="6" name="TextBox 5">
            <a:extLst>
              <a:ext uri="{FF2B5EF4-FFF2-40B4-BE49-F238E27FC236}">
                <a16:creationId xmlns:a16="http://schemas.microsoft.com/office/drawing/2014/main" id="{158CD125-DBA0-BAA8-2453-2808530784E0}"/>
              </a:ext>
            </a:extLst>
          </p:cNvPr>
          <p:cNvSpPr txBox="1"/>
          <p:nvPr/>
        </p:nvSpPr>
        <p:spPr>
          <a:xfrm>
            <a:off x="527304" y="3144755"/>
            <a:ext cx="11137392" cy="204216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514350" indent="-514350">
              <a:lnSpc>
                <a:spcPct val="114000"/>
              </a:lnSpc>
              <a:buFont typeface="+mj-lt"/>
              <a:buAutoNum type="alphaLcParenR"/>
            </a:pPr>
            <a:r>
              <a:rPr lang="en-GB" sz="2800"/>
              <a:t>On the third day of </a:t>
            </a:r>
            <a:r>
              <a:rPr lang="en-GB" sz="2800" err="1"/>
              <a:t>Sukkot</a:t>
            </a:r>
            <a:r>
              <a:rPr lang="en-GB" sz="2800"/>
              <a:t>.</a:t>
            </a:r>
          </a:p>
          <a:p>
            <a:pPr marL="514350" indent="-514350">
              <a:lnSpc>
                <a:spcPct val="114000"/>
              </a:lnSpc>
              <a:buFont typeface="+mj-lt"/>
              <a:buAutoNum type="alphaLcParenR"/>
            </a:pPr>
            <a:r>
              <a:rPr lang="en-GB" sz="2800"/>
              <a:t>During the month of Tishrei.</a:t>
            </a:r>
          </a:p>
          <a:p>
            <a:pPr marL="514350" indent="-514350">
              <a:lnSpc>
                <a:spcPct val="114000"/>
              </a:lnSpc>
              <a:buFont typeface="+mj-lt"/>
              <a:buAutoNum type="alphaLcParenR"/>
            </a:pPr>
            <a:r>
              <a:rPr lang="en-GB" sz="2800"/>
              <a:t>At the beginning of </a:t>
            </a:r>
            <a:r>
              <a:rPr lang="en-GB" sz="2800" err="1"/>
              <a:t>Sukkot</a:t>
            </a:r>
            <a:r>
              <a:rPr lang="en-GB" sz="2800"/>
              <a:t>.</a:t>
            </a:r>
          </a:p>
          <a:p>
            <a:pPr marL="514350" indent="-514350">
              <a:lnSpc>
                <a:spcPct val="114000"/>
              </a:lnSpc>
              <a:buFont typeface="+mj-lt"/>
              <a:buAutoNum type="alphaLcParenR"/>
            </a:pPr>
            <a:r>
              <a:rPr lang="en-GB" sz="2800">
                <a:highlight>
                  <a:srgbClr val="FFFF00"/>
                </a:highlight>
              </a:rPr>
              <a:t>At the end of </a:t>
            </a:r>
            <a:r>
              <a:rPr lang="en-GB" sz="2800" err="1">
                <a:highlight>
                  <a:srgbClr val="FFFF00"/>
                </a:highlight>
              </a:rPr>
              <a:t>Sukkot</a:t>
            </a:r>
            <a:r>
              <a:rPr lang="en-GB" sz="2800">
                <a:highlight>
                  <a:srgbClr val="FFFF00"/>
                </a:highlight>
              </a:rPr>
              <a:t>.</a:t>
            </a:r>
          </a:p>
        </p:txBody>
      </p:sp>
    </p:spTree>
    <p:extLst>
      <p:ext uri="{BB962C8B-B14F-4D97-AF65-F5344CB8AC3E}">
        <p14:creationId xmlns:p14="http://schemas.microsoft.com/office/powerpoint/2010/main" val="27378512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id="{6805BBE7-C670-2FE2-B1AA-C643E6606BF4}"/>
              </a:ext>
            </a:extLst>
          </p:cNvPr>
          <p:cNvSpPr/>
          <p:nvPr/>
        </p:nvSpPr>
        <p:spPr>
          <a:xfrm rot="619275">
            <a:off x="2094829" y="1080832"/>
            <a:ext cx="7755309" cy="4885173"/>
          </a:xfrm>
          <a:prstGeom prst="cloudCallou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EBBF2A4-1FE0-1754-853E-61C6D8359C96}"/>
              </a:ext>
            </a:extLst>
          </p:cNvPr>
          <p:cNvSpPr txBox="1"/>
          <p:nvPr/>
        </p:nvSpPr>
        <p:spPr>
          <a:xfrm>
            <a:off x="3216873" y="1984521"/>
            <a:ext cx="5758249" cy="3473836"/>
          </a:xfrm>
          <a:prstGeom prst="rect">
            <a:avLst/>
          </a:prstGeom>
          <a:noFill/>
        </p:spPr>
        <p:txBody>
          <a:bodyPr wrap="square" lIns="91440" tIns="45720" rIns="91440" bIns="45720" rtlCol="0" anchor="t">
            <a:spAutoFit/>
          </a:bodyPr>
          <a:lstStyle/>
          <a:p>
            <a:pPr>
              <a:lnSpc>
                <a:spcPct val="114000"/>
              </a:lnSpc>
            </a:pPr>
            <a:r>
              <a:rPr lang="en-GB" sz="2000"/>
              <a:t>We have learnt about the festival of Sukkot and how it’s celebrated today to commemorate the period after </a:t>
            </a:r>
            <a:r>
              <a:rPr lang="en-GB" sz="2000" b="1"/>
              <a:t>Exodus</a:t>
            </a:r>
            <a:r>
              <a:rPr lang="en-GB" sz="2000"/>
              <a:t> and to remember Gods protection during this time.</a:t>
            </a:r>
          </a:p>
          <a:p>
            <a:pPr>
              <a:lnSpc>
                <a:spcPct val="114000"/>
              </a:lnSpc>
            </a:pPr>
            <a:endParaRPr lang="en-GB" sz="2000"/>
          </a:p>
          <a:p>
            <a:pPr>
              <a:lnSpc>
                <a:spcPct val="114000"/>
              </a:lnSpc>
            </a:pPr>
            <a:r>
              <a:rPr lang="en-GB" sz="2000"/>
              <a:t>Can you think of a time when someone has protected you or when you have felt protected?</a:t>
            </a:r>
          </a:p>
          <a:p>
            <a:pPr>
              <a:lnSpc>
                <a:spcPct val="114000"/>
              </a:lnSpc>
            </a:pPr>
            <a:endParaRPr lang="en-GB"/>
          </a:p>
          <a:p>
            <a:pPr>
              <a:lnSpc>
                <a:spcPct val="114000"/>
              </a:lnSpc>
            </a:pPr>
            <a:endParaRPr lang="en-GB"/>
          </a:p>
          <a:p>
            <a:pPr>
              <a:lnSpc>
                <a:spcPct val="114000"/>
              </a:lnSpc>
            </a:pPr>
            <a:endParaRPr lang="en-GB"/>
          </a:p>
        </p:txBody>
      </p:sp>
      <p:sp>
        <p:nvSpPr>
          <p:cNvPr id="4" name="Title 1">
            <a:extLst>
              <a:ext uri="{FF2B5EF4-FFF2-40B4-BE49-F238E27FC236}">
                <a16:creationId xmlns:a16="http://schemas.microsoft.com/office/drawing/2014/main" id="{9D444470-6FEC-4322-EABD-DB9CA6D0FDA5}"/>
              </a:ext>
            </a:extLst>
          </p:cNvPr>
          <p:cNvSpPr>
            <a:spLocks noGrp="1"/>
          </p:cNvSpPr>
          <p:nvPr>
            <p:ph type="title"/>
          </p:nvPr>
        </p:nvSpPr>
        <p:spPr>
          <a:xfrm>
            <a:off x="0" y="-39974"/>
            <a:ext cx="12192000" cy="1325563"/>
          </a:xfrm>
        </p:spPr>
        <p:txBody>
          <a:bodyPr/>
          <a:lstStyle/>
          <a:p>
            <a:pPr algn="ctr"/>
            <a:r>
              <a:rPr lang="en-GB" sz="4000" b="1"/>
              <a:t>Pause for Thought</a:t>
            </a:r>
            <a:endParaRPr lang="en-GB" b="1"/>
          </a:p>
        </p:txBody>
      </p:sp>
    </p:spTree>
    <p:extLst>
      <p:ext uri="{BB962C8B-B14F-4D97-AF65-F5344CB8AC3E}">
        <p14:creationId xmlns:p14="http://schemas.microsoft.com/office/powerpoint/2010/main" val="25816243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E7397-1B97-1E3B-F944-3EE042BFFCC6}"/>
              </a:ext>
            </a:extLst>
          </p:cNvPr>
          <p:cNvSpPr>
            <a:spLocks noGrp="1"/>
          </p:cNvSpPr>
          <p:nvPr>
            <p:ph type="title"/>
          </p:nvPr>
        </p:nvSpPr>
        <p:spPr>
          <a:xfrm>
            <a:off x="0" y="0"/>
            <a:ext cx="12192000" cy="1325563"/>
          </a:xfrm>
        </p:spPr>
        <p:txBody>
          <a:bodyPr/>
          <a:lstStyle/>
          <a:p>
            <a:pPr algn="ctr"/>
            <a:r>
              <a:rPr lang="en-GB" sz="4000" b="1"/>
              <a:t>Acknowledgements</a:t>
            </a:r>
            <a:endParaRPr lang="en-GB" b="1"/>
          </a:p>
        </p:txBody>
      </p:sp>
      <p:sp>
        <p:nvSpPr>
          <p:cNvPr id="4" name="TextBox 3">
            <a:extLst>
              <a:ext uri="{FF2B5EF4-FFF2-40B4-BE49-F238E27FC236}">
                <a16:creationId xmlns:a16="http://schemas.microsoft.com/office/drawing/2014/main" id="{F726BE49-F91C-B0B6-C462-AD96AF41C866}"/>
              </a:ext>
            </a:extLst>
          </p:cNvPr>
          <p:cNvSpPr txBox="1"/>
          <p:nvPr/>
        </p:nvSpPr>
        <p:spPr>
          <a:xfrm>
            <a:off x="527304" y="3144755"/>
            <a:ext cx="11137392" cy="56848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nSpc>
                <a:spcPct val="114000"/>
              </a:lnSpc>
            </a:pPr>
            <a:endParaRPr lang="en-GB" sz="2800">
              <a:highlight>
                <a:srgbClr val="FFFF00"/>
              </a:highlight>
            </a:endParaRPr>
          </a:p>
        </p:txBody>
      </p:sp>
      <p:sp>
        <p:nvSpPr>
          <p:cNvPr id="7" name="TextBox 6">
            <a:extLst>
              <a:ext uri="{FF2B5EF4-FFF2-40B4-BE49-F238E27FC236}">
                <a16:creationId xmlns:a16="http://schemas.microsoft.com/office/drawing/2014/main" id="{1F9699D5-D7C4-3A5C-EBBB-2018F6705422}"/>
              </a:ext>
            </a:extLst>
          </p:cNvPr>
          <p:cNvSpPr txBox="1"/>
          <p:nvPr/>
        </p:nvSpPr>
        <p:spPr>
          <a:xfrm>
            <a:off x="527304" y="1464102"/>
            <a:ext cx="11137392" cy="1531958"/>
          </a:xfrm>
          <a:prstGeom prst="rect">
            <a:avLst/>
          </a:prstGeom>
          <a:ln>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nSpc>
                <a:spcPct val="113999"/>
              </a:lnSpc>
            </a:pPr>
            <a:r>
              <a:rPr lang="en-GB" sz="2800" dirty="0"/>
              <a:t>Pictures licensed under </a:t>
            </a:r>
            <a:r>
              <a:rPr lang="en-GB" sz="2800" dirty="0" err="1"/>
              <a:t>Vecteezy</a:t>
            </a:r>
            <a:r>
              <a:rPr lang="en-GB" sz="2800" dirty="0"/>
              <a:t>.</a:t>
            </a:r>
            <a:endParaRPr lang="en-US" dirty="0"/>
          </a:p>
          <a:p>
            <a:pPr>
              <a:lnSpc>
                <a:spcPct val="114000"/>
              </a:lnSpc>
            </a:pPr>
            <a:endParaRPr lang="en-GB" sz="2800" dirty="0"/>
          </a:p>
          <a:p>
            <a:pPr>
              <a:lnSpc>
                <a:spcPct val="114000"/>
              </a:lnSpc>
            </a:pPr>
            <a:endParaRPr lang="en-GB" sz="2800" dirty="0"/>
          </a:p>
        </p:txBody>
      </p:sp>
    </p:spTree>
    <p:extLst>
      <p:ext uri="{BB962C8B-B14F-4D97-AF65-F5344CB8AC3E}">
        <p14:creationId xmlns:p14="http://schemas.microsoft.com/office/powerpoint/2010/main" val="258083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D736C2F5-EF49-2CC5-0B3A-F3A9FA4CFDDF}"/>
              </a:ext>
            </a:extLst>
          </p:cNvPr>
          <p:cNvSpPr txBox="1"/>
          <p:nvPr/>
        </p:nvSpPr>
        <p:spPr>
          <a:xfrm>
            <a:off x="1" y="1879810"/>
            <a:ext cx="5694804" cy="1569660"/>
          </a:xfrm>
          <a:prstGeom prst="rect">
            <a:avLst/>
          </a:prstGeom>
          <a:noFill/>
        </p:spPr>
        <p:txBody>
          <a:bodyPr wrap="square">
            <a:spAutoFit/>
          </a:bodyPr>
          <a:lstStyle/>
          <a:p>
            <a:pPr algn="ctr"/>
            <a:r>
              <a:rPr lang="en-GB" sz="2400">
                <a:solidFill>
                  <a:schemeClr val="dk1"/>
                </a:solidFill>
                <a:latin typeface="Tenorite" panose="00000500000000000000" pitchFamily="2" charset="0"/>
              </a:rPr>
              <a:t>Unit: CU2.5</a:t>
            </a:r>
          </a:p>
          <a:p>
            <a:pPr algn="ctr"/>
            <a:r>
              <a:rPr lang="en-GB" sz="2400">
                <a:solidFill>
                  <a:schemeClr val="dk1"/>
                </a:solidFill>
                <a:latin typeface="Tenorite" panose="00000500000000000000" pitchFamily="2" charset="0"/>
              </a:rPr>
              <a:t>How and why are Jewish festivals celebrated today?</a:t>
            </a:r>
          </a:p>
          <a:p>
            <a:pPr algn="ctr"/>
            <a:r>
              <a:rPr lang="en-GB" sz="2400">
                <a:solidFill>
                  <a:schemeClr val="dk1"/>
                </a:solidFill>
                <a:latin typeface="Tenorite" panose="00000500000000000000" pitchFamily="2" charset="0"/>
              </a:rPr>
              <a:t>Presentation 3</a:t>
            </a:r>
          </a:p>
        </p:txBody>
      </p:sp>
      <p:pic>
        <p:nvPicPr>
          <p:cNvPr id="7" name="Picture 6">
            <a:extLst>
              <a:ext uri="{FF2B5EF4-FFF2-40B4-BE49-F238E27FC236}">
                <a16:creationId xmlns:a16="http://schemas.microsoft.com/office/drawing/2014/main" id="{13F1FEB9-5453-E28E-1DA4-CF55834E8194}"/>
              </a:ext>
            </a:extLst>
          </p:cNvPr>
          <p:cNvPicPr>
            <a:picLocks noChangeAspect="1"/>
          </p:cNvPicPr>
          <p:nvPr/>
        </p:nvPicPr>
        <p:blipFill>
          <a:blip r:embed="rId2"/>
          <a:stretch>
            <a:fillRect/>
          </a:stretch>
        </p:blipFill>
        <p:spPr>
          <a:xfrm>
            <a:off x="1964457" y="3615221"/>
            <a:ext cx="1765891" cy="1765891"/>
          </a:xfrm>
          <a:prstGeom prst="rect">
            <a:avLst/>
          </a:prstGeom>
        </p:spPr>
      </p:pic>
      <p:sp>
        <p:nvSpPr>
          <p:cNvPr id="2" name="Google Shape;55;p13">
            <a:extLst>
              <a:ext uri="{FF2B5EF4-FFF2-40B4-BE49-F238E27FC236}">
                <a16:creationId xmlns:a16="http://schemas.microsoft.com/office/drawing/2014/main" id="{6C89E2CC-529D-B625-FCAE-FCB3BC28E1BB}"/>
              </a:ext>
            </a:extLst>
          </p:cNvPr>
          <p:cNvSpPr txBox="1">
            <a:spLocks/>
          </p:cNvSpPr>
          <p:nvPr/>
        </p:nvSpPr>
        <p:spPr>
          <a:xfrm>
            <a:off x="95251" y="406724"/>
            <a:ext cx="12191999" cy="1070164"/>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a:latin typeface="+mn-lt"/>
                <a:ea typeface="Times New Roman" panose="02020603050405020304" pitchFamily="18" charset="0"/>
                <a:cs typeface="Arial" panose="020B0604020202020204" pitchFamily="34" charset="0"/>
              </a:rPr>
              <a:t>How does the festival of Sukkot remind Jewish people of their ancestors’ journey in the desert?</a:t>
            </a:r>
            <a:endParaRPr lang="en-GB" sz="4000" dirty="0">
              <a:latin typeface="+mn-lt"/>
              <a:ea typeface="Times New Roman" panose="02020603050405020304" pitchFamily="18" charset="0"/>
            </a:endParaRPr>
          </a:p>
        </p:txBody>
      </p:sp>
      <p:pic>
        <p:nvPicPr>
          <p:cNvPr id="3" name="Picture 2" descr="A group of flags from a gold bar&#10;&#10;AI-generated content may be incorrect.">
            <a:extLst>
              <a:ext uri="{FF2B5EF4-FFF2-40B4-BE49-F238E27FC236}">
                <a16:creationId xmlns:a16="http://schemas.microsoft.com/office/drawing/2014/main" id="{BBD3CEE7-960F-461C-CB4C-50C8FEFEAA2B}"/>
              </a:ext>
            </a:extLst>
          </p:cNvPr>
          <p:cNvPicPr>
            <a:picLocks noChangeAspect="1"/>
          </p:cNvPicPr>
          <p:nvPr/>
        </p:nvPicPr>
        <p:blipFill>
          <a:blip r:embed="rId3"/>
          <a:stretch>
            <a:fillRect/>
          </a:stretch>
        </p:blipFill>
        <p:spPr>
          <a:xfrm>
            <a:off x="5463761" y="1709373"/>
            <a:ext cx="6096000" cy="3483429"/>
          </a:xfrm>
          <a:prstGeom prst="roundRect">
            <a:avLst/>
          </a:prstGeom>
        </p:spPr>
      </p:pic>
    </p:spTree>
    <p:extLst>
      <p:ext uri="{BB962C8B-B14F-4D97-AF65-F5344CB8AC3E}">
        <p14:creationId xmlns:p14="http://schemas.microsoft.com/office/powerpoint/2010/main" val="752922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84943-09AF-C68A-5C92-0BE0E14C27C8}"/>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ED1E04AB-F8EA-A24A-5EAC-6A0F23286C22}"/>
              </a:ext>
            </a:extLst>
          </p:cNvPr>
          <p:cNvSpPr txBox="1"/>
          <p:nvPr/>
        </p:nvSpPr>
        <p:spPr>
          <a:xfrm>
            <a:off x="3913240" y="871442"/>
            <a:ext cx="7787148" cy="2600135"/>
          </a:xfrm>
          <a:prstGeom prst="rect">
            <a:avLst/>
          </a:prstGeom>
          <a:noFill/>
        </p:spPr>
        <p:txBody>
          <a:bodyPr wrap="square">
            <a:spAutoFit/>
          </a:bodyPr>
          <a:lstStyle/>
          <a:p>
            <a:pPr>
              <a:lnSpc>
                <a:spcPct val="114000"/>
              </a:lnSpc>
            </a:pPr>
            <a:r>
              <a:rPr lang="en-GB" sz="2400" b="1" kern="0" dirty="0">
                <a:effectLst/>
                <a:latin typeface="Tenorite" panose="00000500000000000000" pitchFamily="2" charset="0"/>
                <a:ea typeface="Calibri" panose="020F0502020204030204" pitchFamily="34" charset="0"/>
                <a:cs typeface="Times New Roman" panose="02020603050405020304" pitchFamily="18" charset="0"/>
              </a:rPr>
              <a:t>Key Stage 2</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4000"/>
              </a:lnSpc>
            </a:pPr>
            <a:r>
              <a:rPr lang="en-GB" sz="2000" kern="0" dirty="0">
                <a:effectLst/>
                <a:latin typeface="Tenorite" panose="00000500000000000000" pitchFamily="2" charset="0"/>
                <a:ea typeface="Calibri" panose="020F0502020204030204" pitchFamily="34" charset="0"/>
                <a:cs typeface="Calibri" panose="020F0502020204030204" pitchFamily="34" charset="0"/>
              </a:rPr>
              <a:t>Through studying </a:t>
            </a:r>
            <a:r>
              <a:rPr lang="en-GB" sz="2000" b="1" kern="0" dirty="0">
                <a:effectLst/>
                <a:latin typeface="Tenorite" panose="00000500000000000000" pitchFamily="2" charset="0"/>
                <a:ea typeface="Calibri" panose="020F0502020204030204" pitchFamily="34" charset="0"/>
                <a:cs typeface="Calibri" panose="020F0502020204030204" pitchFamily="34" charset="0"/>
              </a:rPr>
              <a:t>Influence and Authority</a:t>
            </a:r>
            <a:r>
              <a:rPr lang="en-GB" sz="2000" kern="0" dirty="0">
                <a:effectLst/>
                <a:latin typeface="Tenorite" panose="00000500000000000000" pitchFamily="2" charset="0"/>
                <a:ea typeface="Calibri" panose="020F0502020204030204" pitchFamily="34" charset="0"/>
                <a:cs typeface="Calibri" panose="020F0502020204030204" pitchFamily="34" charset="0"/>
              </a:rPr>
              <a:t>, pupils should learn that:</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4000"/>
              </a:lnSpc>
              <a:buFont typeface="Symbol" panose="05050102010706020507" pitchFamily="18" charset="2"/>
              <a:buChar char=""/>
            </a:pPr>
            <a:r>
              <a:rPr lang="en-GB" sz="2000" kern="0" dirty="0">
                <a:effectLst/>
                <a:latin typeface="Tenorite" panose="00000500000000000000" pitchFamily="2" charset="0"/>
                <a:ea typeface="Calibri" panose="020F0502020204030204" pitchFamily="34" charset="0"/>
                <a:cs typeface="Calibri" panose="020F0502020204030204" pitchFamily="34" charset="0"/>
              </a:rPr>
              <a:t>Communities worldwide are shaped by traditional beliefs from religions/worldviews. </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4000"/>
              </a:lnSpc>
              <a:buFont typeface="Symbol" panose="05050102010706020507" pitchFamily="18" charset="2"/>
              <a:buChar char=""/>
            </a:pPr>
            <a:r>
              <a:rPr lang="en-GB" sz="2000" kern="0" dirty="0">
                <a:effectLst/>
                <a:latin typeface="Tenorite" panose="00000500000000000000" pitchFamily="2" charset="0"/>
                <a:ea typeface="Calibri" panose="020F0502020204030204" pitchFamily="34" charset="0"/>
                <a:cs typeface="Calibri" panose="020F0502020204030204" pitchFamily="34" charset="0"/>
              </a:rPr>
              <a:t>Some are influenced by a single source and others by many.</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4000"/>
              </a:lnSpc>
              <a:buFont typeface="Symbol" panose="05050102010706020507" pitchFamily="18" charset="2"/>
              <a:buChar char=""/>
            </a:pPr>
            <a:r>
              <a:rPr lang="en-GB" sz="2000" kern="0" dirty="0">
                <a:effectLst/>
                <a:latin typeface="Tenorite" panose="00000500000000000000" pitchFamily="2" charset="0"/>
                <a:ea typeface="Calibri" panose="020F0502020204030204" pitchFamily="34" charset="0"/>
                <a:cs typeface="Calibri" panose="020F0502020204030204" pitchFamily="34" charset="0"/>
              </a:rPr>
              <a:t>In some communities, the influence of a religion/worldview is largely limited to its followers.</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3355824-9E4C-030F-4452-44AC2F9A3448}"/>
              </a:ext>
            </a:extLst>
          </p:cNvPr>
          <p:cNvSpPr txBox="1"/>
          <p:nvPr/>
        </p:nvSpPr>
        <p:spPr>
          <a:xfrm>
            <a:off x="3913240" y="4060371"/>
            <a:ext cx="7787148" cy="1017779"/>
          </a:xfrm>
          <a:prstGeom prst="rect">
            <a:avLst/>
          </a:prstGeom>
          <a:solidFill>
            <a:srgbClr val="C5DCFF"/>
          </a:solidFill>
        </p:spPr>
        <p:txBody>
          <a:bodyPr wrap="square">
            <a:spAutoFit/>
          </a:bodyPr>
          <a:lstStyle/>
          <a:p>
            <a:pPr>
              <a:lnSpc>
                <a:spcPct val="114000"/>
              </a:lnSpc>
            </a:pPr>
            <a:r>
              <a:rPr lang="en-GB" kern="0" dirty="0">
                <a:effectLst/>
                <a:latin typeface="Tenorite" panose="00000500000000000000" pitchFamily="2" charset="0"/>
                <a:ea typeface="Calibri" panose="020F0502020204030204" pitchFamily="34" charset="0"/>
                <a:cs typeface="Times New Roman" panose="02020603050405020304" pitchFamily="18" charset="0"/>
              </a:rPr>
              <a:t>This presentation will focus on festival of Sukkot and how it reminds Jewish people of their ancestors’ journey in the desert. You will learn how it is celebrated today thinking of the things that stay the same or change. </a:t>
            </a:r>
            <a:endParaRPr lang="en-GB" kern="100" dirty="0">
              <a:effectLst/>
              <a:latin typeface="Tenorite" panose="00000500000000000000" pitchFamily="2" charset="0"/>
              <a:ea typeface="Aptos" panose="020B0004020202020204" pitchFamily="34" charset="0"/>
              <a:cs typeface="Times New Roman" panose="02020603050405020304" pitchFamily="18" charset="0"/>
            </a:endParaRPr>
          </a:p>
        </p:txBody>
      </p:sp>
      <p:pic>
        <p:nvPicPr>
          <p:cNvPr id="3" name="Picture 2" descr="A blue and black logo&#10;&#10;Description automatically generated">
            <a:extLst>
              <a:ext uri="{FF2B5EF4-FFF2-40B4-BE49-F238E27FC236}">
                <a16:creationId xmlns:a16="http://schemas.microsoft.com/office/drawing/2014/main" id="{3DCA7B7A-CDA6-E738-EBA6-DC6ABE595E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612" y="533234"/>
            <a:ext cx="3276552" cy="3276552"/>
          </a:xfrm>
          <a:prstGeom prst="rect">
            <a:avLst/>
          </a:prstGeom>
        </p:spPr>
      </p:pic>
      <p:sp>
        <p:nvSpPr>
          <p:cNvPr id="2" name="TextBox 1">
            <a:extLst>
              <a:ext uri="{FF2B5EF4-FFF2-40B4-BE49-F238E27FC236}">
                <a16:creationId xmlns:a16="http://schemas.microsoft.com/office/drawing/2014/main" id="{9163B17B-78E4-9832-9A4D-CED8B593C583}"/>
              </a:ext>
            </a:extLst>
          </p:cNvPr>
          <p:cNvSpPr txBox="1"/>
          <p:nvPr/>
        </p:nvSpPr>
        <p:spPr>
          <a:xfrm>
            <a:off x="3913240" y="304555"/>
            <a:ext cx="6498772" cy="461665"/>
          </a:xfrm>
          <a:prstGeom prst="rect">
            <a:avLst/>
          </a:prstGeom>
          <a:noFill/>
        </p:spPr>
        <p:txBody>
          <a:bodyPr wrap="square" rtlCol="0">
            <a:spAutoFit/>
          </a:bodyPr>
          <a:lstStyle/>
          <a:p>
            <a:r>
              <a:rPr lang="en-GB" sz="2400" b="1" dirty="0"/>
              <a:t>Pathway 5: Influence and Authority</a:t>
            </a:r>
          </a:p>
        </p:txBody>
      </p:sp>
    </p:spTree>
    <p:extLst>
      <p:ext uri="{BB962C8B-B14F-4D97-AF65-F5344CB8AC3E}">
        <p14:creationId xmlns:p14="http://schemas.microsoft.com/office/powerpoint/2010/main" val="2444132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805C-FEFC-1CA1-65FE-2E1850CEFBF4}"/>
              </a:ext>
            </a:extLst>
          </p:cNvPr>
          <p:cNvSpPr>
            <a:spLocks noGrp="1"/>
          </p:cNvSpPr>
          <p:nvPr>
            <p:ph type="title"/>
          </p:nvPr>
        </p:nvSpPr>
        <p:spPr>
          <a:xfrm>
            <a:off x="0" y="-2526"/>
            <a:ext cx="12192000" cy="1325563"/>
          </a:xfrm>
        </p:spPr>
        <p:txBody>
          <a:bodyPr>
            <a:normAutofit/>
          </a:bodyPr>
          <a:lstStyle/>
          <a:p>
            <a:pPr algn="ctr"/>
            <a:r>
              <a:rPr lang="en-GB" sz="4000" b="1"/>
              <a:t>Learning objectives</a:t>
            </a:r>
          </a:p>
        </p:txBody>
      </p:sp>
      <p:sp>
        <p:nvSpPr>
          <p:cNvPr id="4" name="Rectangle: Rounded Corners 3">
            <a:extLst>
              <a:ext uri="{FF2B5EF4-FFF2-40B4-BE49-F238E27FC236}">
                <a16:creationId xmlns:a16="http://schemas.microsoft.com/office/drawing/2014/main" id="{2E09E138-5FA6-E478-D025-D79B6A127F75}"/>
              </a:ext>
            </a:extLst>
          </p:cNvPr>
          <p:cNvSpPr/>
          <p:nvPr/>
        </p:nvSpPr>
        <p:spPr>
          <a:xfrm>
            <a:off x="225552" y="1369969"/>
            <a:ext cx="11740896" cy="1913682"/>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5" name="TextBox 4">
            <a:extLst>
              <a:ext uri="{FF2B5EF4-FFF2-40B4-BE49-F238E27FC236}">
                <a16:creationId xmlns:a16="http://schemas.microsoft.com/office/drawing/2014/main" id="{76AC4C77-0C62-A493-608A-BE9312ADB883}"/>
              </a:ext>
            </a:extLst>
          </p:cNvPr>
          <p:cNvSpPr txBox="1"/>
          <p:nvPr/>
        </p:nvSpPr>
        <p:spPr>
          <a:xfrm>
            <a:off x="373403" y="1726645"/>
            <a:ext cx="11445194" cy="1200329"/>
          </a:xfrm>
          <a:prstGeom prst="rect">
            <a:avLst/>
          </a:prstGeom>
          <a:noFill/>
        </p:spPr>
        <p:txBody>
          <a:bodyPr wrap="square" rtlCol="0">
            <a:spAutoFit/>
          </a:bodyPr>
          <a:lstStyle/>
          <a:p>
            <a:pPr fontAlgn="base" hangingPunct="0"/>
            <a:r>
              <a:rPr lang="en-GB" sz="3600" b="1" i="0" u="none" strike="noStrike">
                <a:solidFill>
                  <a:srgbClr val="000000"/>
                </a:solidFill>
                <a:effectLst/>
              </a:rPr>
              <a:t>Summarise the celebration of Sukkot and explain how it acts as a reminder</a:t>
            </a:r>
            <a:endParaRPr lang="en-GB" sz="3600" b="1">
              <a:effectLst/>
              <a:ea typeface="Times New Roman" panose="02020603050405020304" pitchFamily="18" charset="0"/>
            </a:endParaRPr>
          </a:p>
        </p:txBody>
      </p:sp>
      <p:sp>
        <p:nvSpPr>
          <p:cNvPr id="6" name="Rectangle: Rounded Corners 5">
            <a:extLst>
              <a:ext uri="{FF2B5EF4-FFF2-40B4-BE49-F238E27FC236}">
                <a16:creationId xmlns:a16="http://schemas.microsoft.com/office/drawing/2014/main" id="{159F5584-5621-96F1-1AE4-6455BD0A0436}"/>
              </a:ext>
            </a:extLst>
          </p:cNvPr>
          <p:cNvSpPr/>
          <p:nvPr/>
        </p:nvSpPr>
        <p:spPr>
          <a:xfrm>
            <a:off x="225552" y="3640327"/>
            <a:ext cx="11740896" cy="1913682"/>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8" name="TextBox 7">
            <a:extLst>
              <a:ext uri="{FF2B5EF4-FFF2-40B4-BE49-F238E27FC236}">
                <a16:creationId xmlns:a16="http://schemas.microsoft.com/office/drawing/2014/main" id="{2ACA67BC-0901-FEF9-A4C0-D6BD1FAA3DEC}"/>
              </a:ext>
            </a:extLst>
          </p:cNvPr>
          <p:cNvSpPr txBox="1"/>
          <p:nvPr/>
        </p:nvSpPr>
        <p:spPr>
          <a:xfrm>
            <a:off x="373403" y="3997003"/>
            <a:ext cx="11445194" cy="1754326"/>
          </a:xfrm>
          <a:prstGeom prst="rect">
            <a:avLst/>
          </a:prstGeom>
          <a:noFill/>
        </p:spPr>
        <p:txBody>
          <a:bodyPr wrap="square" rtlCol="0">
            <a:spAutoFit/>
          </a:bodyPr>
          <a:lstStyle/>
          <a:p>
            <a:pPr fontAlgn="base" hangingPunct="0"/>
            <a:r>
              <a:rPr lang="en-GB" sz="3600" b="1">
                <a:effectLst/>
                <a:ea typeface="Times New Roman" panose="02020603050405020304" pitchFamily="18" charset="0"/>
                <a:cs typeface="Arial" panose="020B0604020202020204" pitchFamily="34" charset="0"/>
              </a:rPr>
              <a:t>Make connections between ancient stories and modern celebrations  </a:t>
            </a:r>
            <a:endParaRPr lang="en-GB" sz="3600" b="1">
              <a:effectLst/>
              <a:ea typeface="Times New Roman" panose="02020603050405020304" pitchFamily="18" charset="0"/>
            </a:endParaRPr>
          </a:p>
          <a:p>
            <a:pPr fontAlgn="base" hangingPunct="0"/>
            <a:endParaRPr lang="en-GB" sz="3600" b="1">
              <a:effectLst/>
              <a:ea typeface="Times New Roman" panose="02020603050405020304" pitchFamily="18" charset="0"/>
            </a:endParaRPr>
          </a:p>
        </p:txBody>
      </p:sp>
    </p:spTree>
    <p:extLst>
      <p:ext uri="{BB962C8B-B14F-4D97-AF65-F5344CB8AC3E}">
        <p14:creationId xmlns:p14="http://schemas.microsoft.com/office/powerpoint/2010/main" val="200616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805C-FEFC-1CA1-65FE-2E1850CEFBF4}"/>
              </a:ext>
            </a:extLst>
          </p:cNvPr>
          <p:cNvSpPr>
            <a:spLocks noGrp="1"/>
          </p:cNvSpPr>
          <p:nvPr>
            <p:ph type="title"/>
          </p:nvPr>
        </p:nvSpPr>
        <p:spPr>
          <a:xfrm>
            <a:off x="0" y="1"/>
            <a:ext cx="12192000" cy="1225296"/>
          </a:xfrm>
        </p:spPr>
        <p:txBody>
          <a:bodyPr>
            <a:normAutofit/>
          </a:bodyPr>
          <a:lstStyle/>
          <a:p>
            <a:pPr algn="ctr"/>
            <a:r>
              <a:rPr lang="en-GB" sz="4000" b="1"/>
              <a:t>Key words</a:t>
            </a:r>
          </a:p>
        </p:txBody>
      </p:sp>
      <p:grpSp>
        <p:nvGrpSpPr>
          <p:cNvPr id="13" name="Group 12">
            <a:extLst>
              <a:ext uri="{FF2B5EF4-FFF2-40B4-BE49-F238E27FC236}">
                <a16:creationId xmlns:a16="http://schemas.microsoft.com/office/drawing/2014/main" id="{E3F0FAB3-CD8D-3299-7706-7C6626997981}"/>
              </a:ext>
            </a:extLst>
          </p:cNvPr>
          <p:cNvGrpSpPr/>
          <p:nvPr/>
        </p:nvGrpSpPr>
        <p:grpSpPr>
          <a:xfrm>
            <a:off x="655828" y="1225297"/>
            <a:ext cx="10880344" cy="4818888"/>
            <a:chOff x="522224" y="1298448"/>
            <a:chExt cx="10880344" cy="4818888"/>
          </a:xfrm>
        </p:grpSpPr>
        <p:sp>
          <p:nvSpPr>
            <p:cNvPr id="3" name="Rectangle: Rounded Corners 2">
              <a:extLst>
                <a:ext uri="{FF2B5EF4-FFF2-40B4-BE49-F238E27FC236}">
                  <a16:creationId xmlns:a16="http://schemas.microsoft.com/office/drawing/2014/main" id="{B858DE07-E377-AA0A-3BBF-7B0E91DF287D}"/>
                </a:ext>
              </a:extLst>
            </p:cNvPr>
            <p:cNvSpPr/>
            <p:nvPr/>
          </p:nvSpPr>
          <p:spPr>
            <a:xfrm>
              <a:off x="522224" y="1298448"/>
              <a:ext cx="4040632" cy="1472186"/>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39D30258-D2A6-4BFE-FC9F-3597909B1847}"/>
                </a:ext>
              </a:extLst>
            </p:cNvPr>
            <p:cNvSpPr/>
            <p:nvPr/>
          </p:nvSpPr>
          <p:spPr>
            <a:xfrm>
              <a:off x="522224" y="2971799"/>
              <a:ext cx="4040632" cy="1472186"/>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EA50E2DC-BB88-EA22-1717-A5A33F24E8C8}"/>
                </a:ext>
              </a:extLst>
            </p:cNvPr>
            <p:cNvSpPr/>
            <p:nvPr/>
          </p:nvSpPr>
          <p:spPr>
            <a:xfrm>
              <a:off x="522224" y="4645150"/>
              <a:ext cx="4040632" cy="1472186"/>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DBEE36DB-B1D3-32A2-8340-CDF265F871F9}"/>
                </a:ext>
              </a:extLst>
            </p:cNvPr>
            <p:cNvSpPr/>
            <p:nvPr/>
          </p:nvSpPr>
          <p:spPr>
            <a:xfrm>
              <a:off x="4992624" y="1298448"/>
              <a:ext cx="6409944" cy="1472186"/>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F3ADE936-382E-9253-B75B-3CC295782528}"/>
                </a:ext>
              </a:extLst>
            </p:cNvPr>
            <p:cNvSpPr/>
            <p:nvPr/>
          </p:nvSpPr>
          <p:spPr>
            <a:xfrm>
              <a:off x="4992624" y="2971799"/>
              <a:ext cx="6409944" cy="1472186"/>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2AFB9CE9-23A8-BD1E-362A-155655DCACC5}"/>
                </a:ext>
              </a:extLst>
            </p:cNvPr>
            <p:cNvSpPr/>
            <p:nvPr/>
          </p:nvSpPr>
          <p:spPr>
            <a:xfrm>
              <a:off x="4992624" y="4645150"/>
              <a:ext cx="6409944" cy="1472186"/>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51CE297E-6DA6-5FD3-F562-209D9A08FCCD}"/>
                </a:ext>
              </a:extLst>
            </p:cNvPr>
            <p:cNvSpPr txBox="1"/>
            <p:nvPr/>
          </p:nvSpPr>
          <p:spPr>
            <a:xfrm>
              <a:off x="1310386" y="1775382"/>
              <a:ext cx="2464308" cy="646331"/>
            </a:xfrm>
            <a:prstGeom prst="rect">
              <a:avLst/>
            </a:prstGeom>
            <a:noFill/>
          </p:spPr>
          <p:txBody>
            <a:bodyPr wrap="square" rtlCol="0">
              <a:spAutoFit/>
            </a:bodyPr>
            <a:lstStyle/>
            <a:p>
              <a:pPr algn="ctr"/>
              <a:endParaRPr lang="en-GB" sz="3600" b="1"/>
            </a:p>
          </p:txBody>
        </p:sp>
        <p:sp>
          <p:nvSpPr>
            <p:cNvPr id="12" name="TextBox 11">
              <a:extLst>
                <a:ext uri="{FF2B5EF4-FFF2-40B4-BE49-F238E27FC236}">
                  <a16:creationId xmlns:a16="http://schemas.microsoft.com/office/drawing/2014/main" id="{5848DE32-0E79-3FF8-5CF8-57C9FF9F1210}"/>
                </a:ext>
              </a:extLst>
            </p:cNvPr>
            <p:cNvSpPr txBox="1"/>
            <p:nvPr/>
          </p:nvSpPr>
          <p:spPr>
            <a:xfrm>
              <a:off x="4992624" y="1573805"/>
              <a:ext cx="6409944" cy="500458"/>
            </a:xfrm>
            <a:prstGeom prst="rect">
              <a:avLst/>
            </a:prstGeom>
            <a:noFill/>
          </p:spPr>
          <p:txBody>
            <a:bodyPr wrap="square" rtlCol="0">
              <a:spAutoFit/>
            </a:bodyPr>
            <a:lstStyle/>
            <a:p>
              <a:pPr algn="ctr">
                <a:lnSpc>
                  <a:spcPct val="114000"/>
                </a:lnSpc>
              </a:pPr>
              <a:endParaRPr lang="en-GB" sz="2400" b="1"/>
            </a:p>
          </p:txBody>
        </p:sp>
      </p:grpSp>
      <p:sp>
        <p:nvSpPr>
          <p:cNvPr id="14" name="TextBox 13">
            <a:extLst>
              <a:ext uri="{FF2B5EF4-FFF2-40B4-BE49-F238E27FC236}">
                <a16:creationId xmlns:a16="http://schemas.microsoft.com/office/drawing/2014/main" id="{BA4D4038-2F01-8866-B54A-31310451D9B2}"/>
              </a:ext>
            </a:extLst>
          </p:cNvPr>
          <p:cNvSpPr txBox="1"/>
          <p:nvPr/>
        </p:nvSpPr>
        <p:spPr>
          <a:xfrm>
            <a:off x="1443990" y="1677391"/>
            <a:ext cx="2464308" cy="646331"/>
          </a:xfrm>
          <a:prstGeom prst="rect">
            <a:avLst/>
          </a:prstGeom>
          <a:noFill/>
        </p:spPr>
        <p:txBody>
          <a:bodyPr wrap="square" rtlCol="0">
            <a:spAutoFit/>
          </a:bodyPr>
          <a:lstStyle/>
          <a:p>
            <a:pPr algn="ctr"/>
            <a:r>
              <a:rPr lang="en-GB" sz="3600" b="1"/>
              <a:t>Hebrew</a:t>
            </a:r>
          </a:p>
        </p:txBody>
      </p:sp>
      <p:sp>
        <p:nvSpPr>
          <p:cNvPr id="15" name="TextBox 14">
            <a:extLst>
              <a:ext uri="{FF2B5EF4-FFF2-40B4-BE49-F238E27FC236}">
                <a16:creationId xmlns:a16="http://schemas.microsoft.com/office/drawing/2014/main" id="{BE71E90B-9D97-0022-F632-B924BC9057CC}"/>
              </a:ext>
            </a:extLst>
          </p:cNvPr>
          <p:cNvSpPr txBox="1"/>
          <p:nvPr/>
        </p:nvSpPr>
        <p:spPr>
          <a:xfrm>
            <a:off x="5126228" y="1540376"/>
            <a:ext cx="6409944" cy="921471"/>
          </a:xfrm>
          <a:prstGeom prst="rect">
            <a:avLst/>
          </a:prstGeom>
          <a:noFill/>
        </p:spPr>
        <p:txBody>
          <a:bodyPr wrap="square" rtlCol="0">
            <a:spAutoFit/>
          </a:bodyPr>
          <a:lstStyle/>
          <a:p>
            <a:pPr algn="ctr">
              <a:lnSpc>
                <a:spcPct val="114000"/>
              </a:lnSpc>
            </a:pPr>
            <a:r>
              <a:rPr lang="en-GB" sz="2400" b="1"/>
              <a:t>A member of an ancient people that were ancestors of the Jewish people</a:t>
            </a:r>
          </a:p>
        </p:txBody>
      </p:sp>
      <p:sp>
        <p:nvSpPr>
          <p:cNvPr id="16" name="TextBox 15">
            <a:extLst>
              <a:ext uri="{FF2B5EF4-FFF2-40B4-BE49-F238E27FC236}">
                <a16:creationId xmlns:a16="http://schemas.microsoft.com/office/drawing/2014/main" id="{933484E0-4B86-5D4C-CC50-488F69016653}"/>
              </a:ext>
            </a:extLst>
          </p:cNvPr>
          <p:cNvSpPr txBox="1"/>
          <p:nvPr/>
        </p:nvSpPr>
        <p:spPr>
          <a:xfrm>
            <a:off x="1443990" y="3276448"/>
            <a:ext cx="2464308" cy="646331"/>
          </a:xfrm>
          <a:prstGeom prst="rect">
            <a:avLst/>
          </a:prstGeom>
          <a:noFill/>
        </p:spPr>
        <p:txBody>
          <a:bodyPr wrap="square" rtlCol="0">
            <a:spAutoFit/>
          </a:bodyPr>
          <a:lstStyle/>
          <a:p>
            <a:pPr algn="ctr"/>
            <a:r>
              <a:rPr lang="en-GB" sz="3600" b="1"/>
              <a:t>Exodus</a:t>
            </a:r>
          </a:p>
        </p:txBody>
      </p:sp>
      <p:sp>
        <p:nvSpPr>
          <p:cNvPr id="17" name="TextBox 16">
            <a:extLst>
              <a:ext uri="{FF2B5EF4-FFF2-40B4-BE49-F238E27FC236}">
                <a16:creationId xmlns:a16="http://schemas.microsoft.com/office/drawing/2014/main" id="{F37F3036-0642-C1E6-80F0-2A97E67B43AA}"/>
              </a:ext>
            </a:extLst>
          </p:cNvPr>
          <p:cNvSpPr txBox="1"/>
          <p:nvPr/>
        </p:nvSpPr>
        <p:spPr>
          <a:xfrm>
            <a:off x="5126228" y="3186870"/>
            <a:ext cx="6409944" cy="921471"/>
          </a:xfrm>
          <a:prstGeom prst="rect">
            <a:avLst/>
          </a:prstGeom>
          <a:noFill/>
        </p:spPr>
        <p:txBody>
          <a:bodyPr wrap="square" rtlCol="0">
            <a:spAutoFit/>
          </a:bodyPr>
          <a:lstStyle/>
          <a:p>
            <a:pPr algn="ctr">
              <a:lnSpc>
                <a:spcPct val="114000"/>
              </a:lnSpc>
            </a:pPr>
            <a:r>
              <a:rPr lang="en-GB" sz="2400" b="1"/>
              <a:t>The liberation of the Hebrew slaves from Egypt</a:t>
            </a:r>
          </a:p>
        </p:txBody>
      </p:sp>
      <p:sp>
        <p:nvSpPr>
          <p:cNvPr id="18" name="TextBox 17">
            <a:extLst>
              <a:ext uri="{FF2B5EF4-FFF2-40B4-BE49-F238E27FC236}">
                <a16:creationId xmlns:a16="http://schemas.microsoft.com/office/drawing/2014/main" id="{98444343-799E-2047-C30B-A276A2459FDF}"/>
              </a:ext>
            </a:extLst>
          </p:cNvPr>
          <p:cNvSpPr txBox="1"/>
          <p:nvPr/>
        </p:nvSpPr>
        <p:spPr>
          <a:xfrm>
            <a:off x="1443990" y="4761559"/>
            <a:ext cx="246430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err="1"/>
              <a:t>Simchat</a:t>
            </a:r>
            <a:r>
              <a:rPr lang="en-GB" sz="3600" b="1"/>
              <a:t> Torah</a:t>
            </a:r>
          </a:p>
        </p:txBody>
      </p:sp>
      <p:sp>
        <p:nvSpPr>
          <p:cNvPr id="20" name="TextBox 19">
            <a:extLst>
              <a:ext uri="{FF2B5EF4-FFF2-40B4-BE49-F238E27FC236}">
                <a16:creationId xmlns:a16="http://schemas.microsoft.com/office/drawing/2014/main" id="{FBB9B2A4-37E3-931D-C858-F19CBC0D724F}"/>
              </a:ext>
            </a:extLst>
          </p:cNvPr>
          <p:cNvSpPr txBox="1"/>
          <p:nvPr/>
        </p:nvSpPr>
        <p:spPr>
          <a:xfrm>
            <a:off x="5126228" y="4636850"/>
            <a:ext cx="6409944" cy="1342483"/>
          </a:xfrm>
          <a:prstGeom prst="rect">
            <a:avLst/>
          </a:prstGeom>
          <a:noFill/>
        </p:spPr>
        <p:txBody>
          <a:bodyPr wrap="square" rtlCol="0">
            <a:spAutoFit/>
          </a:bodyPr>
          <a:lstStyle/>
          <a:p>
            <a:pPr algn="ctr">
              <a:lnSpc>
                <a:spcPct val="114000"/>
              </a:lnSpc>
            </a:pPr>
            <a:r>
              <a:rPr lang="en-GB" sz="2400" b="1"/>
              <a:t>The Jewish festival that celebrates the conclusion of the annual cycle of Torah readings and the beginning of a new cycle</a:t>
            </a:r>
          </a:p>
        </p:txBody>
      </p:sp>
    </p:spTree>
    <p:extLst>
      <p:ext uri="{BB962C8B-B14F-4D97-AF65-F5344CB8AC3E}">
        <p14:creationId xmlns:p14="http://schemas.microsoft.com/office/powerpoint/2010/main" val="4248934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805C-FEFC-1CA1-65FE-2E1850CEFBF4}"/>
              </a:ext>
            </a:extLst>
          </p:cNvPr>
          <p:cNvSpPr>
            <a:spLocks noGrp="1"/>
          </p:cNvSpPr>
          <p:nvPr>
            <p:ph type="title"/>
          </p:nvPr>
        </p:nvSpPr>
        <p:spPr>
          <a:xfrm>
            <a:off x="838196" y="-51634"/>
            <a:ext cx="10515600" cy="1325563"/>
          </a:xfrm>
        </p:spPr>
        <p:txBody>
          <a:bodyPr/>
          <a:lstStyle/>
          <a:p>
            <a:pPr algn="ctr"/>
            <a:r>
              <a:rPr lang="en-GB" sz="4000" b="1"/>
              <a:t>Introduction: What do we already know about Moses?</a:t>
            </a:r>
            <a:endParaRPr lang="en-GB"/>
          </a:p>
        </p:txBody>
      </p:sp>
      <p:sp>
        <p:nvSpPr>
          <p:cNvPr id="10" name="TextBox 9">
            <a:extLst>
              <a:ext uri="{FF2B5EF4-FFF2-40B4-BE49-F238E27FC236}">
                <a16:creationId xmlns:a16="http://schemas.microsoft.com/office/drawing/2014/main" id="{093AF4A5-231A-AA58-0FD9-2DD49411717E}"/>
              </a:ext>
            </a:extLst>
          </p:cNvPr>
          <p:cNvSpPr txBox="1"/>
          <p:nvPr/>
        </p:nvSpPr>
        <p:spPr>
          <a:xfrm>
            <a:off x="387630" y="3390536"/>
            <a:ext cx="5484607"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2400"/>
              <a:t>Moses was born in Egypt to a </a:t>
            </a:r>
            <a:r>
              <a:rPr lang="en-GB" sz="2400" b="1"/>
              <a:t>Hebrew</a:t>
            </a:r>
            <a:r>
              <a:rPr lang="en-GB" sz="2400"/>
              <a:t> family, who were slaves.</a:t>
            </a:r>
          </a:p>
        </p:txBody>
      </p:sp>
      <p:sp>
        <p:nvSpPr>
          <p:cNvPr id="4" name="TextBox 3">
            <a:extLst>
              <a:ext uri="{FF2B5EF4-FFF2-40B4-BE49-F238E27FC236}">
                <a16:creationId xmlns:a16="http://schemas.microsoft.com/office/drawing/2014/main" id="{A91ADCFC-CC6D-261A-A1B4-3C08D501D1BE}"/>
              </a:ext>
            </a:extLst>
          </p:cNvPr>
          <p:cNvSpPr txBox="1"/>
          <p:nvPr/>
        </p:nvSpPr>
        <p:spPr>
          <a:xfrm>
            <a:off x="-57452" y="1222524"/>
            <a:ext cx="12306904" cy="55399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3000"/>
              <a:t>Arrange these events from the story of Moses into chronological order.</a:t>
            </a:r>
          </a:p>
        </p:txBody>
      </p:sp>
      <p:sp>
        <p:nvSpPr>
          <p:cNvPr id="12" name="TextBox 11">
            <a:extLst>
              <a:ext uri="{FF2B5EF4-FFF2-40B4-BE49-F238E27FC236}">
                <a16:creationId xmlns:a16="http://schemas.microsoft.com/office/drawing/2014/main" id="{B4009A61-A328-820E-AFA7-19FE94C84756}"/>
              </a:ext>
            </a:extLst>
          </p:cNvPr>
          <p:cNvSpPr txBox="1"/>
          <p:nvPr/>
        </p:nvSpPr>
        <p:spPr>
          <a:xfrm>
            <a:off x="6095993" y="1969072"/>
            <a:ext cx="5484607"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2400"/>
              <a:t>Moses was raised as a prince, by the Pharaoh’s daughter.</a:t>
            </a:r>
          </a:p>
        </p:txBody>
      </p:sp>
      <p:sp>
        <p:nvSpPr>
          <p:cNvPr id="16" name="TextBox 15">
            <a:extLst>
              <a:ext uri="{FF2B5EF4-FFF2-40B4-BE49-F238E27FC236}">
                <a16:creationId xmlns:a16="http://schemas.microsoft.com/office/drawing/2014/main" id="{6CDEDCB7-0328-CD25-3509-43D728008EAA}"/>
              </a:ext>
            </a:extLst>
          </p:cNvPr>
          <p:cNvSpPr txBox="1"/>
          <p:nvPr/>
        </p:nvSpPr>
        <p:spPr>
          <a:xfrm>
            <a:off x="6087518" y="4479486"/>
            <a:ext cx="5484607"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2400"/>
              <a:t>After killing an Egyptian guard, Moses fled to another land and worked as a shepherd.</a:t>
            </a:r>
          </a:p>
        </p:txBody>
      </p:sp>
      <p:sp>
        <p:nvSpPr>
          <p:cNvPr id="18" name="TextBox 17">
            <a:extLst>
              <a:ext uri="{FF2B5EF4-FFF2-40B4-BE49-F238E27FC236}">
                <a16:creationId xmlns:a16="http://schemas.microsoft.com/office/drawing/2014/main" id="{DF2E778F-1A95-015B-55A0-AE69BFB40670}"/>
              </a:ext>
            </a:extLst>
          </p:cNvPr>
          <p:cNvSpPr txBox="1"/>
          <p:nvPr/>
        </p:nvSpPr>
        <p:spPr>
          <a:xfrm>
            <a:off x="387631" y="4463819"/>
            <a:ext cx="5484607"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2400"/>
              <a:t>Moses heard the voice of God from a burning bush and God asked Moses to return to Egypt and free the slaves from captivity. </a:t>
            </a:r>
          </a:p>
        </p:txBody>
      </p:sp>
      <p:sp>
        <p:nvSpPr>
          <p:cNvPr id="20" name="TextBox 19">
            <a:extLst>
              <a:ext uri="{FF2B5EF4-FFF2-40B4-BE49-F238E27FC236}">
                <a16:creationId xmlns:a16="http://schemas.microsoft.com/office/drawing/2014/main" id="{AA9B7FC9-0C19-34F3-E59F-CDB4AF9B37DD}"/>
              </a:ext>
            </a:extLst>
          </p:cNvPr>
          <p:cNvSpPr txBox="1"/>
          <p:nvPr/>
        </p:nvSpPr>
        <p:spPr>
          <a:xfrm>
            <a:off x="6095994" y="3387512"/>
            <a:ext cx="5484607"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2400"/>
              <a:t>Moses returned to Egypt and asked the Pharaoh to free his people.</a:t>
            </a:r>
          </a:p>
        </p:txBody>
      </p:sp>
      <p:sp>
        <p:nvSpPr>
          <p:cNvPr id="22" name="TextBox 21">
            <a:extLst>
              <a:ext uri="{FF2B5EF4-FFF2-40B4-BE49-F238E27FC236}">
                <a16:creationId xmlns:a16="http://schemas.microsoft.com/office/drawing/2014/main" id="{78803DB3-473E-5244-421D-8D38D17ABC26}"/>
              </a:ext>
            </a:extLst>
          </p:cNvPr>
          <p:cNvSpPr txBox="1"/>
          <p:nvPr/>
        </p:nvSpPr>
        <p:spPr>
          <a:xfrm>
            <a:off x="384582" y="1969072"/>
            <a:ext cx="5484607"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2400"/>
              <a:t>After God unleashed ten plagues on the Egyptians, Moses led the </a:t>
            </a:r>
            <a:r>
              <a:rPr lang="en-GB" sz="2400" b="1"/>
              <a:t>Hebrew</a:t>
            </a:r>
            <a:r>
              <a:rPr lang="en-GB" sz="2400"/>
              <a:t> people out of Egypt, across the Red Sea.</a:t>
            </a:r>
          </a:p>
        </p:txBody>
      </p:sp>
    </p:spTree>
    <p:extLst>
      <p:ext uri="{BB962C8B-B14F-4D97-AF65-F5344CB8AC3E}">
        <p14:creationId xmlns:p14="http://schemas.microsoft.com/office/powerpoint/2010/main" val="1465054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805C-FEFC-1CA1-65FE-2E1850CEFBF4}"/>
              </a:ext>
            </a:extLst>
          </p:cNvPr>
          <p:cNvSpPr>
            <a:spLocks noGrp="1"/>
          </p:cNvSpPr>
          <p:nvPr>
            <p:ph type="title"/>
          </p:nvPr>
        </p:nvSpPr>
        <p:spPr>
          <a:xfrm>
            <a:off x="838196" y="-51634"/>
            <a:ext cx="10515600" cy="1325563"/>
          </a:xfrm>
        </p:spPr>
        <p:txBody>
          <a:bodyPr/>
          <a:lstStyle/>
          <a:p>
            <a:pPr algn="ctr"/>
            <a:r>
              <a:rPr lang="en-GB" sz="4000" b="1"/>
              <a:t>Introduction: What do we already know about Moses?</a:t>
            </a:r>
            <a:endParaRPr lang="en-GB"/>
          </a:p>
        </p:txBody>
      </p:sp>
      <p:sp>
        <p:nvSpPr>
          <p:cNvPr id="10" name="TextBox 9">
            <a:extLst>
              <a:ext uri="{FF2B5EF4-FFF2-40B4-BE49-F238E27FC236}">
                <a16:creationId xmlns:a16="http://schemas.microsoft.com/office/drawing/2014/main" id="{093AF4A5-231A-AA58-0FD9-2DD49411717E}"/>
              </a:ext>
            </a:extLst>
          </p:cNvPr>
          <p:cNvSpPr txBox="1"/>
          <p:nvPr/>
        </p:nvSpPr>
        <p:spPr>
          <a:xfrm>
            <a:off x="387629" y="2070817"/>
            <a:ext cx="5484607"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GB" sz="2400"/>
              <a:t>1. Moses was born in Egypt to a </a:t>
            </a:r>
            <a:r>
              <a:rPr lang="en-GB" sz="2400" b="1"/>
              <a:t>Hebrew</a:t>
            </a:r>
            <a:r>
              <a:rPr lang="en-GB" sz="2400"/>
              <a:t> family, who were slaves.</a:t>
            </a:r>
          </a:p>
        </p:txBody>
      </p:sp>
      <p:sp>
        <p:nvSpPr>
          <p:cNvPr id="4" name="TextBox 3">
            <a:extLst>
              <a:ext uri="{FF2B5EF4-FFF2-40B4-BE49-F238E27FC236}">
                <a16:creationId xmlns:a16="http://schemas.microsoft.com/office/drawing/2014/main" id="{A91ADCFC-CC6D-261A-A1B4-3C08D501D1BE}"/>
              </a:ext>
            </a:extLst>
          </p:cNvPr>
          <p:cNvSpPr txBox="1"/>
          <p:nvPr/>
        </p:nvSpPr>
        <p:spPr>
          <a:xfrm>
            <a:off x="-57452" y="1222524"/>
            <a:ext cx="12306904" cy="55399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3000"/>
              <a:t>Check your answers</a:t>
            </a:r>
          </a:p>
        </p:txBody>
      </p:sp>
      <p:sp>
        <p:nvSpPr>
          <p:cNvPr id="12" name="TextBox 11">
            <a:extLst>
              <a:ext uri="{FF2B5EF4-FFF2-40B4-BE49-F238E27FC236}">
                <a16:creationId xmlns:a16="http://schemas.microsoft.com/office/drawing/2014/main" id="{B4009A61-A328-820E-AFA7-19FE94C84756}"/>
              </a:ext>
            </a:extLst>
          </p:cNvPr>
          <p:cNvSpPr txBox="1"/>
          <p:nvPr/>
        </p:nvSpPr>
        <p:spPr>
          <a:xfrm>
            <a:off x="387628" y="3477096"/>
            <a:ext cx="5484607"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GB" sz="2400"/>
              <a:t>2. Moses was raised as a prince, by the Pharaoh’s daughter.</a:t>
            </a:r>
          </a:p>
        </p:txBody>
      </p:sp>
      <p:sp>
        <p:nvSpPr>
          <p:cNvPr id="16" name="TextBox 15">
            <a:extLst>
              <a:ext uri="{FF2B5EF4-FFF2-40B4-BE49-F238E27FC236}">
                <a16:creationId xmlns:a16="http://schemas.microsoft.com/office/drawing/2014/main" id="{6CDEDCB7-0328-CD25-3509-43D728008EAA}"/>
              </a:ext>
            </a:extLst>
          </p:cNvPr>
          <p:cNvSpPr txBox="1"/>
          <p:nvPr/>
        </p:nvSpPr>
        <p:spPr>
          <a:xfrm>
            <a:off x="387628" y="4790774"/>
            <a:ext cx="5484607"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GB" sz="2400"/>
              <a:t>3. After killing an Egyptian guard, Moses fled to another land and worked as a shepherd.</a:t>
            </a:r>
          </a:p>
        </p:txBody>
      </p:sp>
      <p:sp>
        <p:nvSpPr>
          <p:cNvPr id="18" name="TextBox 17">
            <a:extLst>
              <a:ext uri="{FF2B5EF4-FFF2-40B4-BE49-F238E27FC236}">
                <a16:creationId xmlns:a16="http://schemas.microsoft.com/office/drawing/2014/main" id="{DF2E778F-1A95-015B-55A0-AE69BFB40670}"/>
              </a:ext>
            </a:extLst>
          </p:cNvPr>
          <p:cNvSpPr txBox="1"/>
          <p:nvPr/>
        </p:nvSpPr>
        <p:spPr>
          <a:xfrm>
            <a:off x="6095992" y="2070817"/>
            <a:ext cx="5484607"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GB" sz="2400"/>
              <a:t>4. Moses heard the voice of God from a burning bush and God asked Moses to return to Egypt and free the slaves from captivity. </a:t>
            </a:r>
          </a:p>
        </p:txBody>
      </p:sp>
      <p:sp>
        <p:nvSpPr>
          <p:cNvPr id="20" name="TextBox 19">
            <a:extLst>
              <a:ext uri="{FF2B5EF4-FFF2-40B4-BE49-F238E27FC236}">
                <a16:creationId xmlns:a16="http://schemas.microsoft.com/office/drawing/2014/main" id="{AA9B7FC9-0C19-34F3-E59F-CDB4AF9B37DD}"/>
              </a:ext>
            </a:extLst>
          </p:cNvPr>
          <p:cNvSpPr txBox="1"/>
          <p:nvPr/>
        </p:nvSpPr>
        <p:spPr>
          <a:xfrm>
            <a:off x="6095990" y="3805896"/>
            <a:ext cx="5484607"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GB" sz="2400"/>
              <a:t>5. Moses returned to Egypt and asked the Pharaoh to free his people.</a:t>
            </a:r>
          </a:p>
        </p:txBody>
      </p:sp>
      <p:sp>
        <p:nvSpPr>
          <p:cNvPr id="22" name="TextBox 21">
            <a:extLst>
              <a:ext uri="{FF2B5EF4-FFF2-40B4-BE49-F238E27FC236}">
                <a16:creationId xmlns:a16="http://schemas.microsoft.com/office/drawing/2014/main" id="{78803DB3-473E-5244-421D-8D38D17ABC26}"/>
              </a:ext>
            </a:extLst>
          </p:cNvPr>
          <p:cNvSpPr txBox="1"/>
          <p:nvPr/>
        </p:nvSpPr>
        <p:spPr>
          <a:xfrm>
            <a:off x="6095990" y="4802307"/>
            <a:ext cx="5484607"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GB" sz="2400"/>
              <a:t>6. After God unleashed ten plagues on the Egyptians, Moses led the </a:t>
            </a:r>
            <a:r>
              <a:rPr lang="en-GB" sz="2400" b="1"/>
              <a:t>Hebrew</a:t>
            </a:r>
            <a:r>
              <a:rPr lang="en-GB" sz="2400"/>
              <a:t> people out of Egypt, across the Red Sea.</a:t>
            </a:r>
          </a:p>
        </p:txBody>
      </p:sp>
    </p:spTree>
    <p:extLst>
      <p:ext uri="{BB962C8B-B14F-4D97-AF65-F5344CB8AC3E}">
        <p14:creationId xmlns:p14="http://schemas.microsoft.com/office/powerpoint/2010/main" val="2406530418"/>
      </p:ext>
    </p:extLst>
  </p:cSld>
  <p:clrMapOvr>
    <a:masterClrMapping/>
  </p:clrMapOvr>
</p:sld>
</file>

<file path=ppt/theme/theme1.xml><?xml version="1.0" encoding="utf-8"?>
<a:theme xmlns:a="http://schemas.openxmlformats.org/drawingml/2006/main" name="Office Theme">
  <a:themeElements>
    <a:clrScheme name="Custom 12">
      <a:dk1>
        <a:sysClr val="windowText" lastClr="000000"/>
      </a:dk1>
      <a:lt1>
        <a:srgbClr val="ECF9E7"/>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2">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Custom 11">
      <a:dk1>
        <a:sysClr val="windowText" lastClr="000000"/>
      </a:dk1>
      <a:lt1>
        <a:srgbClr val="FFFEE1"/>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2">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3453</Words>
  <Application>Microsoft Office PowerPoint</Application>
  <PresentationFormat>Widescreen</PresentationFormat>
  <Paragraphs>330</Paragraphs>
  <Slides>37</Slides>
  <Notes>13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37</vt:i4>
      </vt:variant>
    </vt:vector>
  </HeadingPairs>
  <TitlesOfParts>
    <vt:vector size="48" baseType="lpstr">
      <vt:lpstr>.AppleSystemUIFont</vt:lpstr>
      <vt:lpstr>Abadi</vt:lpstr>
      <vt:lpstr>Aptos</vt:lpstr>
      <vt:lpstr>Arial</vt:lpstr>
      <vt:lpstr>Calibri</vt:lpstr>
      <vt:lpstr>Symbol</vt:lpstr>
      <vt:lpstr>Tenorite</vt:lpstr>
      <vt:lpstr>Times New Roman</vt:lpstr>
      <vt:lpstr>UICTFontTextStyleBody</vt:lpstr>
      <vt:lpstr>Office Theme</vt:lpstr>
      <vt:lpstr>1_Office Theme</vt:lpstr>
      <vt:lpstr>PowerPoint Presentation</vt:lpstr>
      <vt:lpstr>PowerPoint Presentation</vt:lpstr>
      <vt:lpstr>PowerPoint Presentation</vt:lpstr>
      <vt:lpstr>PowerPoint Presentation</vt:lpstr>
      <vt:lpstr>PowerPoint Presentation</vt:lpstr>
      <vt:lpstr>Learning objectives</vt:lpstr>
      <vt:lpstr>Key words</vt:lpstr>
      <vt:lpstr>Introduction: What do we already know about Moses?</vt:lpstr>
      <vt:lpstr>Introduction: What do we already know about Moses?</vt:lpstr>
      <vt:lpstr>Moses and the Exodus: Freedom from slavery</vt:lpstr>
      <vt:lpstr>Moses and the Exodus: Gods protection</vt:lpstr>
      <vt:lpstr>Moses and the Exodus: The Journey to the Promised Land</vt:lpstr>
      <vt:lpstr>Summary: The Journey to the Promised Land</vt:lpstr>
      <vt:lpstr>Discussion</vt:lpstr>
      <vt:lpstr>The festival of Sukkot</vt:lpstr>
      <vt:lpstr>How is Sukkot celebrated today?</vt:lpstr>
      <vt:lpstr>Moses and the Exodus: The journey to the promised land</vt:lpstr>
      <vt:lpstr>The Ten Commandments</vt:lpstr>
      <vt:lpstr>Simchat Torah</vt:lpstr>
      <vt:lpstr>Task: Design a sukkah</vt:lpstr>
      <vt:lpstr>Task: Procession of the Law</vt:lpstr>
      <vt:lpstr>Task: Procession of the Law</vt:lpstr>
      <vt:lpstr>Learning summary</vt:lpstr>
      <vt:lpstr>Quiz</vt:lpstr>
      <vt:lpstr>Quiz</vt:lpstr>
      <vt:lpstr>Quiz</vt:lpstr>
      <vt:lpstr>Quiz</vt:lpstr>
      <vt:lpstr>Quiz</vt:lpstr>
      <vt:lpstr>Quiz</vt:lpstr>
      <vt:lpstr>Quiz</vt:lpstr>
      <vt:lpstr>Quiz</vt:lpstr>
      <vt:lpstr>Quiz</vt:lpstr>
      <vt:lpstr>Quiz</vt:lpstr>
      <vt:lpstr>Quiz</vt:lpstr>
      <vt:lpstr>Quiz</vt:lpstr>
      <vt:lpstr>Pause for Thought</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KS1 Master Slides</dc:title>
  <dc:creator>Jake Womack</dc:creator>
  <cp:lastModifiedBy>i ross</cp:lastModifiedBy>
  <cp:revision>3</cp:revision>
  <dcterms:created xsi:type="dcterms:W3CDTF">2024-04-22T20:46:07Z</dcterms:created>
  <dcterms:modified xsi:type="dcterms:W3CDTF">2025-03-11T15:34:01Z</dcterms:modified>
</cp:coreProperties>
</file>