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77" r:id="rId2"/>
    <p:sldId id="257" r:id="rId3"/>
    <p:sldId id="260"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 id="271" r:id="rId18"/>
    <p:sldId id="291" r:id="rId19"/>
    <p:sldId id="273" r:id="rId20"/>
    <p:sldId id="274" r:id="rId21"/>
    <p:sldId id="275" r:id="rId22"/>
    <p:sldId id="29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D1FF"/>
    <a:srgbClr val="E7E7FF"/>
    <a:srgbClr val="D0EEFC"/>
    <a:srgbClr val="FF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1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A1846E-430C-454F-AD90-B4BDFFDDE47F}" type="datetimeFigureOut">
              <a:rPr lang="en-GB" smtClean="0"/>
              <a:t>11/04/2024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E81178-B0F3-46E3-80D6-F2F6924A3A67}" type="slidenum">
              <a:rPr lang="en-GB" smtClean="0"/>
              <a:t>‹#›</a:t>
            </a:fld>
            <a:endParaRPr lang="en-GB"/>
          </a:p>
        </p:txBody>
      </p:sp>
    </p:spTree>
    <p:extLst>
      <p:ext uri="{BB962C8B-B14F-4D97-AF65-F5344CB8AC3E}">
        <p14:creationId xmlns:p14="http://schemas.microsoft.com/office/powerpoint/2010/main" val="13527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2a7bfcde04a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7" name="Google Shape;77;g2a7bfcde04a_0_10: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2a90d8839b2_0_1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3" name="Google Shape;193;g2a90d8839b2_0_107: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2a90d8839b2_0_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8" name="Google Shape;208;g2a90d8839b2_0_94: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2a90d8839b2_0_1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6" name="Google Shape;216;g2a90d8839b2_0_198: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2a90d8839b2_0_2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9" name="Google Shape;229;g2a90d8839b2_0_215: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2a90d8839b2_0_2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2" name="Google Shape;242;g2a90d8839b2_0_238: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g2a7bfcde04a_0_9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5" name="Google Shape;255;g2a7bfcde04a_0_914: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g2a7bfcde04a_0_9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4" name="Google Shape;264;g2a7bfcde04a_0_955: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2a90d8839b2_0_2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5" name="Google Shape;275;g2a90d8839b2_0_279: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2a7bfcde04a_0_10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82" name="Google Shape;282;g2a7bfcde04a_0_1018: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2a7bfcde04a_0_9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9" name="Google Shape;99;g2a7bfcde04a_0_985: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2a7bfcde04a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6" name="Google Shape;116;g2a7bfcde04a_0_22: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2a7bfcde04a_0_5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9" name="Google Shape;129;g2a7bfcde04a_0_552: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2a90d8839b2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1" name="Google Shape;141;g2a90d8839b2_0_50: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2a7bfcde04a_0_5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7" name="Google Shape;157;g2a7bfcde04a_0_533: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2a7bfcde04a_0_7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6" name="Google Shape;166;g2a7bfcde04a_0_752: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2a90d8839b2_0_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4" name="Google Shape;174;g2a90d8839b2_0_87: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2a7bfcde04a_0_5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1" name="Google Shape;181;g2a7bfcde04a_0_579:notes"/>
          <p:cNvSpPr txBox="1">
            <a:spLocks noGrp="1"/>
          </p:cNvSpPr>
          <p:nvPr>
            <p:ph type="body" idx="1"/>
          </p:nvPr>
        </p:nvSpPr>
        <p:spPr>
          <a:xfrm>
            <a:off x="685801"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Font typeface="Arial"/>
              <a:buNone/>
            </a:pPr>
            <a:endParaRPr sz="1100">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D2421-BC4A-7B48-61B1-DB106F4C85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C54D8DA-8C52-F0AB-FAC8-FE1A0F8772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CBF5D05-6426-A044-85E7-19E36737DDBD}"/>
              </a:ext>
            </a:extLst>
          </p:cNvPr>
          <p:cNvSpPr>
            <a:spLocks noGrp="1"/>
          </p:cNvSpPr>
          <p:nvPr>
            <p:ph type="dt" sz="half" idx="10"/>
          </p:nvPr>
        </p:nvSpPr>
        <p:spPr/>
        <p:txBody>
          <a:bodyPr/>
          <a:lstStyle/>
          <a:p>
            <a:fld id="{1FB0D65A-23FD-444B-9B81-8A061A98F5C3}" type="datetimeFigureOut">
              <a:rPr lang="en-GB" smtClean="0"/>
              <a:t>11/04/2024</a:t>
            </a:fld>
            <a:endParaRPr lang="en-GB"/>
          </a:p>
        </p:txBody>
      </p:sp>
      <p:sp>
        <p:nvSpPr>
          <p:cNvPr id="5" name="Footer Placeholder 4">
            <a:extLst>
              <a:ext uri="{FF2B5EF4-FFF2-40B4-BE49-F238E27FC236}">
                <a16:creationId xmlns:a16="http://schemas.microsoft.com/office/drawing/2014/main" id="{95EC4F87-9256-BE37-C6C4-CF2F9D7585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3F29C4-A542-5662-6D6E-747F649421C0}"/>
              </a:ext>
            </a:extLst>
          </p:cNvPr>
          <p:cNvSpPr>
            <a:spLocks noGrp="1"/>
          </p:cNvSpPr>
          <p:nvPr>
            <p:ph type="sldNum" sz="quarter" idx="12"/>
          </p:nvPr>
        </p:nvSpPr>
        <p:spPr/>
        <p:txBody>
          <a:bodyPr/>
          <a:lstStyle/>
          <a:p>
            <a:fld id="{DF1AE838-9DD1-44AD-A9DB-0712781540DD}" type="slidenum">
              <a:rPr lang="en-GB" smtClean="0"/>
              <a:t>‹#›</a:t>
            </a:fld>
            <a:endParaRPr lang="en-GB"/>
          </a:p>
        </p:txBody>
      </p:sp>
    </p:spTree>
    <p:extLst>
      <p:ext uri="{BB962C8B-B14F-4D97-AF65-F5344CB8AC3E}">
        <p14:creationId xmlns:p14="http://schemas.microsoft.com/office/powerpoint/2010/main" val="3982567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FD6FA-024E-3ECE-5EC3-48371DCB476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44FF87B-1C6A-6B65-FE59-68F2784B96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E776EB-D814-E2DC-0288-3CA54DFFEE70}"/>
              </a:ext>
            </a:extLst>
          </p:cNvPr>
          <p:cNvSpPr>
            <a:spLocks noGrp="1"/>
          </p:cNvSpPr>
          <p:nvPr>
            <p:ph type="dt" sz="half" idx="10"/>
          </p:nvPr>
        </p:nvSpPr>
        <p:spPr/>
        <p:txBody>
          <a:bodyPr/>
          <a:lstStyle/>
          <a:p>
            <a:fld id="{1FB0D65A-23FD-444B-9B81-8A061A98F5C3}" type="datetimeFigureOut">
              <a:rPr lang="en-GB" smtClean="0"/>
              <a:t>11/04/2024</a:t>
            </a:fld>
            <a:endParaRPr lang="en-GB"/>
          </a:p>
        </p:txBody>
      </p:sp>
      <p:sp>
        <p:nvSpPr>
          <p:cNvPr id="5" name="Footer Placeholder 4">
            <a:extLst>
              <a:ext uri="{FF2B5EF4-FFF2-40B4-BE49-F238E27FC236}">
                <a16:creationId xmlns:a16="http://schemas.microsoft.com/office/drawing/2014/main" id="{0F473480-AE66-975B-548D-5D5C7960CF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53EFA2-B18D-15DC-B85F-542A9C5951BB}"/>
              </a:ext>
            </a:extLst>
          </p:cNvPr>
          <p:cNvSpPr>
            <a:spLocks noGrp="1"/>
          </p:cNvSpPr>
          <p:nvPr>
            <p:ph type="sldNum" sz="quarter" idx="12"/>
          </p:nvPr>
        </p:nvSpPr>
        <p:spPr/>
        <p:txBody>
          <a:bodyPr/>
          <a:lstStyle/>
          <a:p>
            <a:fld id="{DF1AE838-9DD1-44AD-A9DB-0712781540DD}" type="slidenum">
              <a:rPr lang="en-GB" smtClean="0"/>
              <a:t>‹#›</a:t>
            </a:fld>
            <a:endParaRPr lang="en-GB"/>
          </a:p>
        </p:txBody>
      </p:sp>
    </p:spTree>
    <p:extLst>
      <p:ext uri="{BB962C8B-B14F-4D97-AF65-F5344CB8AC3E}">
        <p14:creationId xmlns:p14="http://schemas.microsoft.com/office/powerpoint/2010/main" val="2477727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2FCBA5-EAED-EA52-CFE1-9BAA904B0C2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DF6BB46-1DB9-DBFA-2A60-25CC166EF73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0D5DE1-B251-17D4-4066-877487E8FA5B}"/>
              </a:ext>
            </a:extLst>
          </p:cNvPr>
          <p:cNvSpPr>
            <a:spLocks noGrp="1"/>
          </p:cNvSpPr>
          <p:nvPr>
            <p:ph type="dt" sz="half" idx="10"/>
          </p:nvPr>
        </p:nvSpPr>
        <p:spPr/>
        <p:txBody>
          <a:bodyPr/>
          <a:lstStyle/>
          <a:p>
            <a:fld id="{1FB0D65A-23FD-444B-9B81-8A061A98F5C3}" type="datetimeFigureOut">
              <a:rPr lang="en-GB" smtClean="0"/>
              <a:t>11/04/2024</a:t>
            </a:fld>
            <a:endParaRPr lang="en-GB"/>
          </a:p>
        </p:txBody>
      </p:sp>
      <p:sp>
        <p:nvSpPr>
          <p:cNvPr id="5" name="Footer Placeholder 4">
            <a:extLst>
              <a:ext uri="{FF2B5EF4-FFF2-40B4-BE49-F238E27FC236}">
                <a16:creationId xmlns:a16="http://schemas.microsoft.com/office/drawing/2014/main" id="{4AFD3B0F-BEA5-D790-288E-33A7F00F2A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F70B7D-7B16-C2F9-CA53-0247991961F8}"/>
              </a:ext>
            </a:extLst>
          </p:cNvPr>
          <p:cNvSpPr>
            <a:spLocks noGrp="1"/>
          </p:cNvSpPr>
          <p:nvPr>
            <p:ph type="sldNum" sz="quarter" idx="12"/>
          </p:nvPr>
        </p:nvSpPr>
        <p:spPr/>
        <p:txBody>
          <a:bodyPr/>
          <a:lstStyle/>
          <a:p>
            <a:fld id="{DF1AE838-9DD1-44AD-A9DB-0712781540DD}" type="slidenum">
              <a:rPr lang="en-GB" smtClean="0"/>
              <a:t>‹#›</a:t>
            </a:fld>
            <a:endParaRPr lang="en-GB"/>
          </a:p>
        </p:txBody>
      </p:sp>
    </p:spTree>
    <p:extLst>
      <p:ext uri="{BB962C8B-B14F-4D97-AF65-F5344CB8AC3E}">
        <p14:creationId xmlns:p14="http://schemas.microsoft.com/office/powerpoint/2010/main" val="3463978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076685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033C0-7F7B-3D60-7C4C-871B21B8066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4B0E3F3-5095-9D30-E7A9-F12E0D1256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A26BA7-D4F9-C8E7-D397-08A33D1F827D}"/>
              </a:ext>
            </a:extLst>
          </p:cNvPr>
          <p:cNvSpPr>
            <a:spLocks noGrp="1"/>
          </p:cNvSpPr>
          <p:nvPr>
            <p:ph type="dt" sz="half" idx="10"/>
          </p:nvPr>
        </p:nvSpPr>
        <p:spPr/>
        <p:txBody>
          <a:bodyPr/>
          <a:lstStyle/>
          <a:p>
            <a:fld id="{1FB0D65A-23FD-444B-9B81-8A061A98F5C3}" type="datetimeFigureOut">
              <a:rPr lang="en-GB" smtClean="0"/>
              <a:t>11/04/2024</a:t>
            </a:fld>
            <a:endParaRPr lang="en-GB"/>
          </a:p>
        </p:txBody>
      </p:sp>
      <p:sp>
        <p:nvSpPr>
          <p:cNvPr id="5" name="Footer Placeholder 4">
            <a:extLst>
              <a:ext uri="{FF2B5EF4-FFF2-40B4-BE49-F238E27FC236}">
                <a16:creationId xmlns:a16="http://schemas.microsoft.com/office/drawing/2014/main" id="{9201F602-FB14-9C13-8BB8-BA4C163A52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46A2CF-D063-C94A-886C-CF59567B70D0}"/>
              </a:ext>
            </a:extLst>
          </p:cNvPr>
          <p:cNvSpPr>
            <a:spLocks noGrp="1"/>
          </p:cNvSpPr>
          <p:nvPr>
            <p:ph type="sldNum" sz="quarter" idx="12"/>
          </p:nvPr>
        </p:nvSpPr>
        <p:spPr/>
        <p:txBody>
          <a:bodyPr/>
          <a:lstStyle/>
          <a:p>
            <a:fld id="{DF1AE838-9DD1-44AD-A9DB-0712781540DD}" type="slidenum">
              <a:rPr lang="en-GB" smtClean="0"/>
              <a:t>‹#›</a:t>
            </a:fld>
            <a:endParaRPr lang="en-GB"/>
          </a:p>
        </p:txBody>
      </p:sp>
    </p:spTree>
    <p:extLst>
      <p:ext uri="{BB962C8B-B14F-4D97-AF65-F5344CB8AC3E}">
        <p14:creationId xmlns:p14="http://schemas.microsoft.com/office/powerpoint/2010/main" val="921266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681C8-67E8-7860-D646-48474A113C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5B31896-562F-B7F2-9106-C10E3B07A9A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B86C63-553C-10A6-2AA6-B3F9B5374D45}"/>
              </a:ext>
            </a:extLst>
          </p:cNvPr>
          <p:cNvSpPr>
            <a:spLocks noGrp="1"/>
          </p:cNvSpPr>
          <p:nvPr>
            <p:ph type="dt" sz="half" idx="10"/>
          </p:nvPr>
        </p:nvSpPr>
        <p:spPr/>
        <p:txBody>
          <a:bodyPr/>
          <a:lstStyle/>
          <a:p>
            <a:fld id="{1FB0D65A-23FD-444B-9B81-8A061A98F5C3}" type="datetimeFigureOut">
              <a:rPr lang="en-GB" smtClean="0"/>
              <a:t>11/04/2024</a:t>
            </a:fld>
            <a:endParaRPr lang="en-GB"/>
          </a:p>
        </p:txBody>
      </p:sp>
      <p:sp>
        <p:nvSpPr>
          <p:cNvPr id="5" name="Footer Placeholder 4">
            <a:extLst>
              <a:ext uri="{FF2B5EF4-FFF2-40B4-BE49-F238E27FC236}">
                <a16:creationId xmlns:a16="http://schemas.microsoft.com/office/drawing/2014/main" id="{E623714E-8418-0BD7-3E0C-47A6DB3124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016D0D-4C3B-2BC4-4F9E-01BE67B7C727}"/>
              </a:ext>
            </a:extLst>
          </p:cNvPr>
          <p:cNvSpPr>
            <a:spLocks noGrp="1"/>
          </p:cNvSpPr>
          <p:nvPr>
            <p:ph type="sldNum" sz="quarter" idx="12"/>
          </p:nvPr>
        </p:nvSpPr>
        <p:spPr/>
        <p:txBody>
          <a:bodyPr/>
          <a:lstStyle/>
          <a:p>
            <a:fld id="{DF1AE838-9DD1-44AD-A9DB-0712781540DD}" type="slidenum">
              <a:rPr lang="en-GB" smtClean="0"/>
              <a:t>‹#›</a:t>
            </a:fld>
            <a:endParaRPr lang="en-GB"/>
          </a:p>
        </p:txBody>
      </p:sp>
    </p:spTree>
    <p:extLst>
      <p:ext uri="{BB962C8B-B14F-4D97-AF65-F5344CB8AC3E}">
        <p14:creationId xmlns:p14="http://schemas.microsoft.com/office/powerpoint/2010/main" val="4161183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96FD1-74BD-3267-058F-9A0AB3049BE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DEE1AE6-70D3-4174-903A-B17A1AA3F6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E34DAEE-CB77-BBA6-FFB6-BBA776AAF2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57EAE37-D514-1541-7E8A-1E05DB21B826}"/>
              </a:ext>
            </a:extLst>
          </p:cNvPr>
          <p:cNvSpPr>
            <a:spLocks noGrp="1"/>
          </p:cNvSpPr>
          <p:nvPr>
            <p:ph type="dt" sz="half" idx="10"/>
          </p:nvPr>
        </p:nvSpPr>
        <p:spPr/>
        <p:txBody>
          <a:bodyPr/>
          <a:lstStyle/>
          <a:p>
            <a:fld id="{1FB0D65A-23FD-444B-9B81-8A061A98F5C3}" type="datetimeFigureOut">
              <a:rPr lang="en-GB" smtClean="0"/>
              <a:t>11/04/2024</a:t>
            </a:fld>
            <a:endParaRPr lang="en-GB"/>
          </a:p>
        </p:txBody>
      </p:sp>
      <p:sp>
        <p:nvSpPr>
          <p:cNvPr id="6" name="Footer Placeholder 5">
            <a:extLst>
              <a:ext uri="{FF2B5EF4-FFF2-40B4-BE49-F238E27FC236}">
                <a16:creationId xmlns:a16="http://schemas.microsoft.com/office/drawing/2014/main" id="{4147A2AE-BDF1-90CC-AAF6-D197B03354A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B726734-7B65-51B6-4ABF-77303500EBBB}"/>
              </a:ext>
            </a:extLst>
          </p:cNvPr>
          <p:cNvSpPr>
            <a:spLocks noGrp="1"/>
          </p:cNvSpPr>
          <p:nvPr>
            <p:ph type="sldNum" sz="quarter" idx="12"/>
          </p:nvPr>
        </p:nvSpPr>
        <p:spPr/>
        <p:txBody>
          <a:bodyPr/>
          <a:lstStyle/>
          <a:p>
            <a:fld id="{DF1AE838-9DD1-44AD-A9DB-0712781540DD}" type="slidenum">
              <a:rPr lang="en-GB" smtClean="0"/>
              <a:t>‹#›</a:t>
            </a:fld>
            <a:endParaRPr lang="en-GB"/>
          </a:p>
        </p:txBody>
      </p:sp>
    </p:spTree>
    <p:extLst>
      <p:ext uri="{BB962C8B-B14F-4D97-AF65-F5344CB8AC3E}">
        <p14:creationId xmlns:p14="http://schemas.microsoft.com/office/powerpoint/2010/main" val="2701698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364E6-C9C8-476B-5607-CF50B9CA6EE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ECD5DFE-36B9-F6DB-FAF3-535B13533A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0B87F5-A9D2-0498-034E-EBCA18D77A2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2A052FD-9BF2-3B0B-71A9-56FDDAB856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A99CE0-16F5-2DCD-7AFC-95997EEB22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066E606-459D-5075-A0BC-FC210D8BEA41}"/>
              </a:ext>
            </a:extLst>
          </p:cNvPr>
          <p:cNvSpPr>
            <a:spLocks noGrp="1"/>
          </p:cNvSpPr>
          <p:nvPr>
            <p:ph type="dt" sz="half" idx="10"/>
          </p:nvPr>
        </p:nvSpPr>
        <p:spPr/>
        <p:txBody>
          <a:bodyPr/>
          <a:lstStyle/>
          <a:p>
            <a:fld id="{1FB0D65A-23FD-444B-9B81-8A061A98F5C3}" type="datetimeFigureOut">
              <a:rPr lang="en-GB" smtClean="0"/>
              <a:t>11/04/2024</a:t>
            </a:fld>
            <a:endParaRPr lang="en-GB"/>
          </a:p>
        </p:txBody>
      </p:sp>
      <p:sp>
        <p:nvSpPr>
          <p:cNvPr id="8" name="Footer Placeholder 7">
            <a:extLst>
              <a:ext uri="{FF2B5EF4-FFF2-40B4-BE49-F238E27FC236}">
                <a16:creationId xmlns:a16="http://schemas.microsoft.com/office/drawing/2014/main" id="{C0F006BE-DF2C-E258-CED9-6D8BEC03516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619B978-5433-A66E-36FD-3014EF43259E}"/>
              </a:ext>
            </a:extLst>
          </p:cNvPr>
          <p:cNvSpPr>
            <a:spLocks noGrp="1"/>
          </p:cNvSpPr>
          <p:nvPr>
            <p:ph type="sldNum" sz="quarter" idx="12"/>
          </p:nvPr>
        </p:nvSpPr>
        <p:spPr/>
        <p:txBody>
          <a:bodyPr/>
          <a:lstStyle/>
          <a:p>
            <a:fld id="{DF1AE838-9DD1-44AD-A9DB-0712781540DD}" type="slidenum">
              <a:rPr lang="en-GB" smtClean="0"/>
              <a:t>‹#›</a:t>
            </a:fld>
            <a:endParaRPr lang="en-GB"/>
          </a:p>
        </p:txBody>
      </p:sp>
    </p:spTree>
    <p:extLst>
      <p:ext uri="{BB962C8B-B14F-4D97-AF65-F5344CB8AC3E}">
        <p14:creationId xmlns:p14="http://schemas.microsoft.com/office/powerpoint/2010/main" val="4277465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A036F-012F-207A-C435-10F4BBE38F6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10583E3-59CB-0B4F-D56A-D80FD6DBCA0F}"/>
              </a:ext>
            </a:extLst>
          </p:cNvPr>
          <p:cNvSpPr>
            <a:spLocks noGrp="1"/>
          </p:cNvSpPr>
          <p:nvPr>
            <p:ph type="dt" sz="half" idx="10"/>
          </p:nvPr>
        </p:nvSpPr>
        <p:spPr/>
        <p:txBody>
          <a:bodyPr/>
          <a:lstStyle/>
          <a:p>
            <a:fld id="{1FB0D65A-23FD-444B-9B81-8A061A98F5C3}" type="datetimeFigureOut">
              <a:rPr lang="en-GB" smtClean="0"/>
              <a:t>11/04/2024</a:t>
            </a:fld>
            <a:endParaRPr lang="en-GB"/>
          </a:p>
        </p:txBody>
      </p:sp>
      <p:sp>
        <p:nvSpPr>
          <p:cNvPr id="4" name="Footer Placeholder 3">
            <a:extLst>
              <a:ext uri="{FF2B5EF4-FFF2-40B4-BE49-F238E27FC236}">
                <a16:creationId xmlns:a16="http://schemas.microsoft.com/office/drawing/2014/main" id="{C042E95C-2514-D2C0-D37E-7240C78CB58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EF30F9D-9486-B3BD-8CB8-63238498AC30}"/>
              </a:ext>
            </a:extLst>
          </p:cNvPr>
          <p:cNvSpPr>
            <a:spLocks noGrp="1"/>
          </p:cNvSpPr>
          <p:nvPr>
            <p:ph type="sldNum" sz="quarter" idx="12"/>
          </p:nvPr>
        </p:nvSpPr>
        <p:spPr/>
        <p:txBody>
          <a:bodyPr/>
          <a:lstStyle/>
          <a:p>
            <a:fld id="{DF1AE838-9DD1-44AD-A9DB-0712781540DD}" type="slidenum">
              <a:rPr lang="en-GB" smtClean="0"/>
              <a:t>‹#›</a:t>
            </a:fld>
            <a:endParaRPr lang="en-GB"/>
          </a:p>
        </p:txBody>
      </p:sp>
    </p:spTree>
    <p:extLst>
      <p:ext uri="{BB962C8B-B14F-4D97-AF65-F5344CB8AC3E}">
        <p14:creationId xmlns:p14="http://schemas.microsoft.com/office/powerpoint/2010/main" val="2254106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9DA56B-C455-4604-8495-C0934AB8D5EF}"/>
              </a:ext>
            </a:extLst>
          </p:cNvPr>
          <p:cNvSpPr>
            <a:spLocks noGrp="1"/>
          </p:cNvSpPr>
          <p:nvPr>
            <p:ph type="dt" sz="half" idx="10"/>
          </p:nvPr>
        </p:nvSpPr>
        <p:spPr/>
        <p:txBody>
          <a:bodyPr/>
          <a:lstStyle/>
          <a:p>
            <a:fld id="{1FB0D65A-23FD-444B-9B81-8A061A98F5C3}" type="datetimeFigureOut">
              <a:rPr lang="en-GB" smtClean="0"/>
              <a:t>11/04/2024</a:t>
            </a:fld>
            <a:endParaRPr lang="en-GB"/>
          </a:p>
        </p:txBody>
      </p:sp>
      <p:sp>
        <p:nvSpPr>
          <p:cNvPr id="3" name="Footer Placeholder 2">
            <a:extLst>
              <a:ext uri="{FF2B5EF4-FFF2-40B4-BE49-F238E27FC236}">
                <a16:creationId xmlns:a16="http://schemas.microsoft.com/office/drawing/2014/main" id="{A99DD336-EE9B-18F2-FEA6-40E9CB6A7C9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C96B02F-1DEC-3FEA-C019-1B7364E2BC25}"/>
              </a:ext>
            </a:extLst>
          </p:cNvPr>
          <p:cNvSpPr>
            <a:spLocks noGrp="1"/>
          </p:cNvSpPr>
          <p:nvPr>
            <p:ph type="sldNum" sz="quarter" idx="12"/>
          </p:nvPr>
        </p:nvSpPr>
        <p:spPr/>
        <p:txBody>
          <a:bodyPr/>
          <a:lstStyle/>
          <a:p>
            <a:fld id="{DF1AE838-9DD1-44AD-A9DB-0712781540DD}" type="slidenum">
              <a:rPr lang="en-GB" smtClean="0"/>
              <a:t>‹#›</a:t>
            </a:fld>
            <a:endParaRPr lang="en-GB"/>
          </a:p>
        </p:txBody>
      </p:sp>
    </p:spTree>
    <p:extLst>
      <p:ext uri="{BB962C8B-B14F-4D97-AF65-F5344CB8AC3E}">
        <p14:creationId xmlns:p14="http://schemas.microsoft.com/office/powerpoint/2010/main" val="241236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EA232-0121-AE9A-DED8-6A686644B1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E6A4D45-FCA2-025E-2CF1-B114AE07CB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A41FBEE-5AEE-00C4-408F-1E0697F64D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AC27F2-7B1C-1F43-6F7A-8611753E9CFD}"/>
              </a:ext>
            </a:extLst>
          </p:cNvPr>
          <p:cNvSpPr>
            <a:spLocks noGrp="1"/>
          </p:cNvSpPr>
          <p:nvPr>
            <p:ph type="dt" sz="half" idx="10"/>
          </p:nvPr>
        </p:nvSpPr>
        <p:spPr/>
        <p:txBody>
          <a:bodyPr/>
          <a:lstStyle/>
          <a:p>
            <a:fld id="{1FB0D65A-23FD-444B-9B81-8A061A98F5C3}" type="datetimeFigureOut">
              <a:rPr lang="en-GB" smtClean="0"/>
              <a:t>11/04/2024</a:t>
            </a:fld>
            <a:endParaRPr lang="en-GB"/>
          </a:p>
        </p:txBody>
      </p:sp>
      <p:sp>
        <p:nvSpPr>
          <p:cNvPr id="6" name="Footer Placeholder 5">
            <a:extLst>
              <a:ext uri="{FF2B5EF4-FFF2-40B4-BE49-F238E27FC236}">
                <a16:creationId xmlns:a16="http://schemas.microsoft.com/office/drawing/2014/main" id="{EEB81765-7985-A22C-90C3-2925DC09018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58A6B11-84F5-3FDE-0C25-DD1520A109E0}"/>
              </a:ext>
            </a:extLst>
          </p:cNvPr>
          <p:cNvSpPr>
            <a:spLocks noGrp="1"/>
          </p:cNvSpPr>
          <p:nvPr>
            <p:ph type="sldNum" sz="quarter" idx="12"/>
          </p:nvPr>
        </p:nvSpPr>
        <p:spPr/>
        <p:txBody>
          <a:bodyPr/>
          <a:lstStyle/>
          <a:p>
            <a:fld id="{DF1AE838-9DD1-44AD-A9DB-0712781540DD}" type="slidenum">
              <a:rPr lang="en-GB" smtClean="0"/>
              <a:t>‹#›</a:t>
            </a:fld>
            <a:endParaRPr lang="en-GB"/>
          </a:p>
        </p:txBody>
      </p:sp>
    </p:spTree>
    <p:extLst>
      <p:ext uri="{BB962C8B-B14F-4D97-AF65-F5344CB8AC3E}">
        <p14:creationId xmlns:p14="http://schemas.microsoft.com/office/powerpoint/2010/main" val="535070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03E0D-B56F-ED12-2E89-A044A87CFB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87A6C2D-1962-2DD1-EA2D-8D487089AC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94BA8B-04E1-0ACF-6BE2-86F63EF01A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AFAD9C-D571-33C6-30A0-6DB3E2CBBA39}"/>
              </a:ext>
            </a:extLst>
          </p:cNvPr>
          <p:cNvSpPr>
            <a:spLocks noGrp="1"/>
          </p:cNvSpPr>
          <p:nvPr>
            <p:ph type="dt" sz="half" idx="10"/>
          </p:nvPr>
        </p:nvSpPr>
        <p:spPr/>
        <p:txBody>
          <a:bodyPr/>
          <a:lstStyle/>
          <a:p>
            <a:fld id="{1FB0D65A-23FD-444B-9B81-8A061A98F5C3}" type="datetimeFigureOut">
              <a:rPr lang="en-GB" smtClean="0"/>
              <a:t>11/04/2024</a:t>
            </a:fld>
            <a:endParaRPr lang="en-GB"/>
          </a:p>
        </p:txBody>
      </p:sp>
      <p:sp>
        <p:nvSpPr>
          <p:cNvPr id="6" name="Footer Placeholder 5">
            <a:extLst>
              <a:ext uri="{FF2B5EF4-FFF2-40B4-BE49-F238E27FC236}">
                <a16:creationId xmlns:a16="http://schemas.microsoft.com/office/drawing/2014/main" id="{D34ADAA0-E521-0A2A-E4E3-1261A3C3A8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49CBB38-4984-3EF6-9D39-98E42A92691B}"/>
              </a:ext>
            </a:extLst>
          </p:cNvPr>
          <p:cNvSpPr>
            <a:spLocks noGrp="1"/>
          </p:cNvSpPr>
          <p:nvPr>
            <p:ph type="sldNum" sz="quarter" idx="12"/>
          </p:nvPr>
        </p:nvSpPr>
        <p:spPr/>
        <p:txBody>
          <a:bodyPr/>
          <a:lstStyle/>
          <a:p>
            <a:fld id="{DF1AE838-9DD1-44AD-A9DB-0712781540DD}" type="slidenum">
              <a:rPr lang="en-GB" smtClean="0"/>
              <a:t>‹#›</a:t>
            </a:fld>
            <a:endParaRPr lang="en-GB"/>
          </a:p>
        </p:txBody>
      </p:sp>
    </p:spTree>
    <p:extLst>
      <p:ext uri="{BB962C8B-B14F-4D97-AF65-F5344CB8AC3E}">
        <p14:creationId xmlns:p14="http://schemas.microsoft.com/office/powerpoint/2010/main" val="3009619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7E7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3395C2-2EFE-97A8-8BCF-41C4F71E35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B05DCDA-4A95-A05E-09B0-5BEB827955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07CC17-2B40-1784-D4F8-6822E4B781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FB0D65A-23FD-444B-9B81-8A061A98F5C3}" type="datetimeFigureOut">
              <a:rPr lang="en-GB" smtClean="0"/>
              <a:t>11/04/2024</a:t>
            </a:fld>
            <a:endParaRPr lang="en-GB"/>
          </a:p>
        </p:txBody>
      </p:sp>
      <p:sp>
        <p:nvSpPr>
          <p:cNvPr id="5" name="Footer Placeholder 4">
            <a:extLst>
              <a:ext uri="{FF2B5EF4-FFF2-40B4-BE49-F238E27FC236}">
                <a16:creationId xmlns:a16="http://schemas.microsoft.com/office/drawing/2014/main" id="{41E89596-73D9-BF1C-7DCF-D4539EEA2E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B6851900-4258-B440-4BE9-54FC5DD1E1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F1AE838-9DD1-44AD-A9DB-0712781540DD}" type="slidenum">
              <a:rPr lang="en-GB" smtClean="0"/>
              <a:t>‹#›</a:t>
            </a:fld>
            <a:endParaRPr lang="en-GB"/>
          </a:p>
        </p:txBody>
      </p:sp>
    </p:spTree>
    <p:extLst>
      <p:ext uri="{BB962C8B-B14F-4D97-AF65-F5344CB8AC3E}">
        <p14:creationId xmlns:p14="http://schemas.microsoft.com/office/powerpoint/2010/main" val="15019453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12.xml"/><Relationship Id="rId1" Type="http://schemas.openxmlformats.org/officeDocument/2006/relationships/slideLayout" Target="../slideLayouts/slideLayout12.xml"/><Relationship Id="rId5" Type="http://schemas.openxmlformats.org/officeDocument/2006/relationships/image" Target="../media/image1.png"/><Relationship Id="rId4" Type="http://schemas.openxmlformats.org/officeDocument/2006/relationships/image" Target="../media/image18.jp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png"/><Relationship Id="rId4" Type="http://schemas.openxmlformats.org/officeDocument/2006/relationships/image" Target="../media/image6.png"/><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681216F-9928-5B88-2E5D-54296771935B}"/>
              </a:ext>
            </a:extLst>
          </p:cNvPr>
          <p:cNvSpPr>
            <a:spLocks noGrp="1"/>
          </p:cNvSpPr>
          <p:nvPr/>
        </p:nvSpPr>
        <p:spPr>
          <a:xfrm>
            <a:off x="202240" y="43228"/>
            <a:ext cx="11360800" cy="763600"/>
          </a:xfrm>
          <a:prstGeom prst="rect">
            <a:avLst/>
          </a:prstGeom>
          <a:noFill/>
          <a:ln>
            <a:noFill/>
          </a:ln>
        </p:spPr>
        <p:txBody>
          <a:bodyPr spcFirstLastPara="1" wrap="square" lIns="121900" tIns="121900" rIns="121900" bIns="121900" anchor="t" anchorCtr="0">
            <a:normAutofit fontScale="97500"/>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2400" b="1" dirty="0">
                <a:latin typeface="Tenorite" panose="00000500000000000000" pitchFamily="2" charset="0"/>
              </a:rPr>
              <a:t>Notes for the teacher</a:t>
            </a:r>
          </a:p>
        </p:txBody>
      </p:sp>
      <p:sp>
        <p:nvSpPr>
          <p:cNvPr id="5" name="TextBox 2">
            <a:extLst>
              <a:ext uri="{FF2B5EF4-FFF2-40B4-BE49-F238E27FC236}">
                <a16:creationId xmlns:a16="http://schemas.microsoft.com/office/drawing/2014/main" id="{1DC6A7A6-8B4F-EDB1-900F-7D9CA65D8BB3}"/>
              </a:ext>
            </a:extLst>
          </p:cNvPr>
          <p:cNvSpPr txBox="1"/>
          <p:nvPr/>
        </p:nvSpPr>
        <p:spPr>
          <a:xfrm>
            <a:off x="387857" y="623506"/>
            <a:ext cx="11553212" cy="6731907"/>
          </a:xfrm>
          <a:prstGeom prst="rect">
            <a:avLst/>
          </a:prstGeom>
          <a:noFill/>
        </p:spPr>
        <p:txBody>
          <a:bodyPr wrap="square" lIns="121920" tIns="60960" rIns="121920" bIns="6096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1467" b="1" dirty="0">
                <a:latin typeface="Tenorite" panose="00000500000000000000" pitchFamily="2" charset="0"/>
              </a:rPr>
              <a:t>Context:</a:t>
            </a:r>
          </a:p>
          <a:p>
            <a:r>
              <a:rPr lang="en-GB" sz="1467" dirty="0">
                <a:latin typeface="Tenorite" panose="00000500000000000000" pitchFamily="2" charset="0"/>
              </a:rPr>
              <a:t>This lesson will enable students to explore the nature of God within Christianity. This provides an essential foundation for understanding Christian teachings and the connection between God and human world. It builds on the KS3 unit How do Christians see the Kingdom of God? and it develops Pathway 1 (The Nature of Belief) and Pathway 6 (The Big Picture). </a:t>
            </a:r>
            <a:r>
              <a:rPr lang="en-GB" sz="1467" i="1" dirty="0">
                <a:latin typeface="Tenorite" panose="00000500000000000000" pitchFamily="2" charset="0"/>
              </a:rPr>
              <a:t> </a:t>
            </a:r>
            <a:endParaRPr lang="en-GB" sz="1467" dirty="0">
              <a:latin typeface="Tenorite" panose="00000500000000000000" pitchFamily="2" charset="0"/>
            </a:endParaRPr>
          </a:p>
          <a:p>
            <a:endParaRPr lang="en-GB" sz="1467" dirty="0">
              <a:latin typeface="Tenorite" panose="00000500000000000000" pitchFamily="2" charset="0"/>
            </a:endParaRPr>
          </a:p>
          <a:p>
            <a:r>
              <a:rPr lang="en-GB" sz="1467" b="1" dirty="0">
                <a:latin typeface="Tenorite" panose="00000500000000000000" pitchFamily="2" charset="0"/>
              </a:rPr>
              <a:t>Misconceptions:</a:t>
            </a:r>
          </a:p>
          <a:p>
            <a:r>
              <a:rPr lang="en-GB" sz="1467" dirty="0">
                <a:latin typeface="Tenorite" panose="00000500000000000000" pitchFamily="2" charset="0"/>
              </a:rPr>
              <a:t>That free will solves the problem of evil when it actually only responds to the problem of moral evil. There is a still a requirement to overcome natural evil.</a:t>
            </a:r>
            <a:endParaRPr lang="en-GB" sz="1867" dirty="0">
              <a:latin typeface="Tenorite" panose="00000500000000000000" pitchFamily="2" charset="0"/>
            </a:endParaRPr>
          </a:p>
          <a:p>
            <a:r>
              <a:rPr lang="en-GB" sz="1467" dirty="0">
                <a:latin typeface="Tenorite" panose="00000500000000000000" pitchFamily="2" charset="0"/>
              </a:rPr>
              <a:t>There is more moral evil that people think. For instance drought (when it has been caused by poor government) can be moral evil. Similar to earthquake destruction in areas of earthquake risk that should have protection. These are choices caused by humans that cause suffering. </a:t>
            </a:r>
          </a:p>
          <a:p>
            <a:endParaRPr lang="en-GB" sz="1467" dirty="0">
              <a:latin typeface="Tenorite" panose="00000500000000000000" pitchFamily="2" charset="0"/>
            </a:endParaRPr>
          </a:p>
          <a:p>
            <a:r>
              <a:rPr lang="en-GB" sz="1467" b="1" dirty="0">
                <a:latin typeface="Tenorite" panose="00000500000000000000" pitchFamily="2" charset="0"/>
              </a:rPr>
              <a:t>Lesson:</a:t>
            </a:r>
          </a:p>
          <a:p>
            <a:r>
              <a:rPr lang="en-GB" sz="1467" dirty="0">
                <a:latin typeface="Tenorite" panose="00000500000000000000" pitchFamily="2" charset="0"/>
              </a:rPr>
              <a:t>-Students will begin by recalling definitions of the key qualities of God and remembering the problem of evil and how the argument structure is linked to the qualities of God. It is important to highlight that both God not existing and God not having the qualities are equally destructive. This links to the previous lesson on God's qualities and how they are linked to God's actions. </a:t>
            </a:r>
          </a:p>
          <a:p>
            <a:endParaRPr lang="en-GB" sz="1467" dirty="0">
              <a:latin typeface="Tenorite" panose="00000500000000000000" pitchFamily="2" charset="0"/>
              <a:ea typeface="Verdana"/>
            </a:endParaRPr>
          </a:p>
          <a:p>
            <a:r>
              <a:rPr lang="en-GB" sz="1467" dirty="0">
                <a:latin typeface="Tenorite" panose="00000500000000000000" pitchFamily="2" charset="0"/>
                <a:ea typeface="Verdana"/>
              </a:rPr>
              <a:t>-Next, students will explore the theodicy of Augustine. This provides a solution to the problem of evil based on human sin and human action. It focuses on the fall of Adam and Eve. Explore how Christians who believe in a metaphorical creation may approach this. Augustine assumes a literal creation story in Genesis. Highlight strengths and weaknesses of the argument. </a:t>
            </a:r>
            <a:endParaRPr lang="en-US" sz="1600" dirty="0">
              <a:latin typeface="Tenorite" panose="00000500000000000000" pitchFamily="2" charset="0"/>
              <a:ea typeface="Verdana"/>
            </a:endParaRPr>
          </a:p>
          <a:p>
            <a:endParaRPr lang="en-GB" sz="1467" dirty="0">
              <a:latin typeface="Tenorite" panose="00000500000000000000" pitchFamily="2" charset="0"/>
            </a:endParaRPr>
          </a:p>
          <a:p>
            <a:r>
              <a:rPr lang="en-GB" sz="1467" dirty="0">
                <a:latin typeface="Tenorite" panose="00000500000000000000" pitchFamily="2" charset="0"/>
              </a:rPr>
              <a:t>- Students will then consider a modern version from John Hick and the </a:t>
            </a:r>
            <a:r>
              <a:rPr lang="en-GB" sz="1467" dirty="0" err="1">
                <a:latin typeface="Tenorite" panose="00000500000000000000" pitchFamily="2" charset="0"/>
              </a:rPr>
              <a:t>vale</a:t>
            </a:r>
            <a:r>
              <a:rPr lang="en-GB" sz="1467" dirty="0">
                <a:latin typeface="Tenorite" panose="00000500000000000000" pitchFamily="2" charset="0"/>
              </a:rPr>
              <a:t> of soul making. This focuses on the importance of suffering to improve moral development. Students can consider if this overcomes the challenges to Augustine. Enable students to develop their interpretation and analytical skills here and this will be utilised in the next task. </a:t>
            </a:r>
          </a:p>
          <a:p>
            <a:endParaRPr lang="en-GB" sz="1467" dirty="0">
              <a:latin typeface="Tenorite" panose="00000500000000000000" pitchFamily="2" charset="0"/>
            </a:endParaRPr>
          </a:p>
          <a:p>
            <a:r>
              <a:rPr lang="en-GB" sz="1467" dirty="0">
                <a:latin typeface="Tenorite" panose="00000500000000000000" pitchFamily="2" charset="0"/>
              </a:rPr>
              <a:t>Students will apply this knowledge in a written extension question. This task can be repeated with GCSE specific content for homework. </a:t>
            </a:r>
          </a:p>
          <a:p>
            <a:endParaRPr lang="en-GB" sz="1467" dirty="0">
              <a:latin typeface="Tenorite" panose="00000500000000000000" pitchFamily="2" charset="0"/>
            </a:endParaRPr>
          </a:p>
          <a:p>
            <a:r>
              <a:rPr lang="en-GB" sz="1467" dirty="0">
                <a:latin typeface="Tenorite" panose="00000500000000000000" pitchFamily="2" charset="0"/>
              </a:rPr>
              <a:t>-Students will round up the lesson with a match up activity quiz to cement learning and increase retention. </a:t>
            </a:r>
          </a:p>
          <a:p>
            <a:endParaRPr lang="en-GB" sz="1867" dirty="0"/>
          </a:p>
        </p:txBody>
      </p:sp>
    </p:spTree>
    <p:extLst>
      <p:ext uri="{BB962C8B-B14F-4D97-AF65-F5344CB8AC3E}">
        <p14:creationId xmlns:p14="http://schemas.microsoft.com/office/powerpoint/2010/main" val="2191994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23"/>
          <p:cNvSpPr txBox="1"/>
          <p:nvPr/>
        </p:nvSpPr>
        <p:spPr>
          <a:xfrm>
            <a:off x="3081200" y="1060367"/>
            <a:ext cx="8840000" cy="5268800"/>
          </a:xfrm>
          <a:prstGeom prst="rect">
            <a:avLst/>
          </a:prstGeom>
          <a:noFill/>
          <a:ln>
            <a:noFill/>
          </a:ln>
        </p:spPr>
        <p:txBody>
          <a:bodyPr spcFirstLastPara="1" wrap="square" lIns="121900" tIns="121900" rIns="121900" bIns="121900" anchor="t" anchorCtr="0">
            <a:noAutofit/>
          </a:bodyPr>
          <a:lstStyle/>
          <a:p>
            <a:r>
              <a:rPr lang="en-GB" sz="2667" dirty="0">
                <a:solidFill>
                  <a:schemeClr val="dk1"/>
                </a:solidFill>
                <a:latin typeface="Trebuchet MS"/>
                <a:ea typeface="Trebuchet MS"/>
                <a:cs typeface="Trebuchet MS"/>
                <a:sym typeface="Trebuchet MS"/>
              </a:rPr>
              <a:t>St Augustine of Hippo was a theologian and philosopher who lived in the 4th and 5th centuries. He is one of the most influential Christian thinkers. </a:t>
            </a:r>
            <a:endParaRPr sz="2667" dirty="0">
              <a:solidFill>
                <a:schemeClr val="dk1"/>
              </a:solidFill>
              <a:latin typeface="Trebuchet MS"/>
              <a:ea typeface="Trebuchet MS"/>
              <a:cs typeface="Trebuchet MS"/>
              <a:sym typeface="Trebuchet MS"/>
            </a:endParaRPr>
          </a:p>
          <a:p>
            <a:endParaRPr sz="2667" dirty="0">
              <a:solidFill>
                <a:schemeClr val="dk1"/>
              </a:solidFill>
              <a:latin typeface="Trebuchet MS"/>
              <a:ea typeface="Trebuchet MS"/>
              <a:cs typeface="Trebuchet MS"/>
              <a:sym typeface="Trebuchet MS"/>
            </a:endParaRPr>
          </a:p>
          <a:p>
            <a:r>
              <a:rPr lang="en-GB" sz="2667" dirty="0">
                <a:solidFill>
                  <a:schemeClr val="dk1"/>
                </a:solidFill>
                <a:latin typeface="Trebuchet MS"/>
                <a:ea typeface="Trebuchet MS"/>
                <a:cs typeface="Trebuchet MS"/>
                <a:sym typeface="Trebuchet MS"/>
              </a:rPr>
              <a:t>Augustine developed the concept of </a:t>
            </a:r>
            <a:r>
              <a:rPr lang="en-GB" sz="2667" b="1" i="1" dirty="0">
                <a:solidFill>
                  <a:schemeClr val="dk1"/>
                </a:solidFill>
                <a:latin typeface="Trebuchet MS"/>
                <a:ea typeface="Trebuchet MS"/>
                <a:cs typeface="Trebuchet MS"/>
                <a:sym typeface="Trebuchet MS"/>
              </a:rPr>
              <a:t>original sin </a:t>
            </a:r>
            <a:r>
              <a:rPr lang="en-GB" sz="2667" dirty="0">
                <a:solidFill>
                  <a:schemeClr val="dk1"/>
                </a:solidFill>
                <a:latin typeface="Trebuchet MS"/>
                <a:ea typeface="Trebuchet MS"/>
                <a:cs typeface="Trebuchet MS"/>
                <a:sym typeface="Trebuchet MS"/>
              </a:rPr>
              <a:t>and believed that the gap created between God and humans was caused by sin and original sin.</a:t>
            </a:r>
            <a:endParaRPr sz="2667" dirty="0">
              <a:solidFill>
                <a:schemeClr val="dk1"/>
              </a:solidFill>
              <a:latin typeface="Trebuchet MS"/>
              <a:ea typeface="Trebuchet MS"/>
              <a:cs typeface="Trebuchet MS"/>
              <a:sym typeface="Trebuchet MS"/>
            </a:endParaRPr>
          </a:p>
          <a:p>
            <a:endParaRPr sz="2667" dirty="0">
              <a:solidFill>
                <a:schemeClr val="dk1"/>
              </a:solidFill>
              <a:latin typeface="Trebuchet MS"/>
              <a:ea typeface="Trebuchet MS"/>
              <a:cs typeface="Trebuchet MS"/>
              <a:sym typeface="Trebuchet MS"/>
            </a:endParaRPr>
          </a:p>
          <a:p>
            <a:r>
              <a:rPr lang="en-GB" sz="2667" dirty="0">
                <a:solidFill>
                  <a:schemeClr val="dk1"/>
                </a:solidFill>
                <a:latin typeface="Trebuchet MS"/>
                <a:ea typeface="Trebuchet MS"/>
                <a:cs typeface="Trebuchet MS"/>
                <a:sym typeface="Trebuchet MS"/>
              </a:rPr>
              <a:t>He believed that as a result of original sin humans are inclined towards evil. However, God gave humans </a:t>
            </a:r>
            <a:r>
              <a:rPr lang="en-GB" sz="2667" b="1" i="1" dirty="0">
                <a:solidFill>
                  <a:schemeClr val="dk1"/>
                </a:solidFill>
                <a:latin typeface="Trebuchet MS"/>
                <a:ea typeface="Trebuchet MS"/>
                <a:cs typeface="Trebuchet MS"/>
                <a:sym typeface="Trebuchet MS"/>
              </a:rPr>
              <a:t>free will </a:t>
            </a:r>
            <a:r>
              <a:rPr lang="en-GB" sz="2667" dirty="0">
                <a:solidFill>
                  <a:schemeClr val="dk1"/>
                </a:solidFill>
                <a:latin typeface="Trebuchet MS"/>
                <a:ea typeface="Trebuchet MS"/>
                <a:cs typeface="Trebuchet MS"/>
                <a:sym typeface="Trebuchet MS"/>
              </a:rPr>
              <a:t>to choose differently and are still </a:t>
            </a:r>
            <a:r>
              <a:rPr lang="en-GB" sz="2667" b="1" i="1" dirty="0">
                <a:solidFill>
                  <a:schemeClr val="dk1"/>
                </a:solidFill>
                <a:latin typeface="Trebuchet MS"/>
                <a:ea typeface="Trebuchet MS"/>
                <a:cs typeface="Trebuchet MS"/>
                <a:sym typeface="Trebuchet MS"/>
              </a:rPr>
              <a:t>morally responsible </a:t>
            </a:r>
            <a:r>
              <a:rPr lang="en-GB" sz="2667" dirty="0">
                <a:solidFill>
                  <a:schemeClr val="dk1"/>
                </a:solidFill>
                <a:latin typeface="Trebuchet MS"/>
                <a:ea typeface="Trebuchet MS"/>
                <a:cs typeface="Trebuchet MS"/>
                <a:sym typeface="Trebuchet MS"/>
              </a:rPr>
              <a:t>for their actions. </a:t>
            </a:r>
            <a:endParaRPr sz="2667" b="1" dirty="0">
              <a:solidFill>
                <a:schemeClr val="dk1"/>
              </a:solidFill>
              <a:latin typeface="Trebuchet MS"/>
              <a:ea typeface="Trebuchet MS"/>
              <a:cs typeface="Trebuchet MS"/>
              <a:sym typeface="Trebuchet MS"/>
            </a:endParaRPr>
          </a:p>
        </p:txBody>
      </p:sp>
      <p:sp>
        <p:nvSpPr>
          <p:cNvPr id="169" name="Google Shape;169;p23"/>
          <p:cNvSpPr txBox="1"/>
          <p:nvPr/>
        </p:nvSpPr>
        <p:spPr>
          <a:xfrm>
            <a:off x="213933" y="4572000"/>
            <a:ext cx="5323600" cy="697523"/>
          </a:xfrm>
          <a:prstGeom prst="rect">
            <a:avLst/>
          </a:prstGeom>
          <a:noFill/>
          <a:ln>
            <a:noFill/>
          </a:ln>
        </p:spPr>
        <p:txBody>
          <a:bodyPr spcFirstLastPara="1" wrap="square" lIns="121900" tIns="121900" rIns="121900" bIns="121900" anchor="t" anchorCtr="0">
            <a:spAutoFit/>
          </a:bodyPr>
          <a:lstStyle/>
          <a:p>
            <a:endParaRPr sz="2933">
              <a:solidFill>
                <a:schemeClr val="dk1"/>
              </a:solidFill>
              <a:latin typeface="Trebuchet MS"/>
              <a:ea typeface="Trebuchet MS"/>
              <a:cs typeface="Trebuchet MS"/>
              <a:sym typeface="Trebuchet MS"/>
            </a:endParaRPr>
          </a:p>
        </p:txBody>
      </p:sp>
      <p:sp>
        <p:nvSpPr>
          <p:cNvPr id="170" name="Google Shape;170;p23"/>
          <p:cNvSpPr/>
          <p:nvPr/>
        </p:nvSpPr>
        <p:spPr>
          <a:xfrm>
            <a:off x="2567" y="-18000"/>
            <a:ext cx="12192000" cy="879200"/>
          </a:xfrm>
          <a:prstGeom prst="rect">
            <a:avLst/>
          </a:prstGeom>
          <a:solidFill>
            <a:srgbClr val="FFD166"/>
          </a:solidFill>
          <a:ln>
            <a:noFill/>
          </a:ln>
        </p:spPr>
        <p:txBody>
          <a:bodyPr spcFirstLastPara="1" wrap="square" lIns="121900" tIns="121900" rIns="121900" bIns="121900" anchor="ctr" anchorCtr="0">
            <a:noAutofit/>
          </a:bodyPr>
          <a:lstStyle/>
          <a:p>
            <a:r>
              <a:rPr lang="en-GB" sz="2933" b="1">
                <a:solidFill>
                  <a:schemeClr val="dk1"/>
                </a:solidFill>
                <a:latin typeface="Trebuchet MS"/>
                <a:ea typeface="Trebuchet MS"/>
                <a:cs typeface="Trebuchet MS"/>
                <a:sym typeface="Trebuchet MS"/>
              </a:rPr>
              <a:t>  Explaining how God’s actions are a reflection of the key qualities</a:t>
            </a:r>
            <a:endParaRPr sz="3733" b="1">
              <a:solidFill>
                <a:schemeClr val="dk1"/>
              </a:solidFill>
              <a:latin typeface="Trebuchet MS"/>
              <a:ea typeface="Trebuchet MS"/>
              <a:cs typeface="Trebuchet MS"/>
              <a:sym typeface="Trebuchet MS"/>
            </a:endParaRPr>
          </a:p>
        </p:txBody>
      </p:sp>
      <p:pic>
        <p:nvPicPr>
          <p:cNvPr id="171" name="Google Shape;171;p23"/>
          <p:cNvPicPr preferRelativeResize="0"/>
          <p:nvPr/>
        </p:nvPicPr>
        <p:blipFill>
          <a:blip r:embed="rId3">
            <a:alphaModFix/>
          </a:blip>
          <a:stretch>
            <a:fillRect/>
          </a:stretch>
        </p:blipFill>
        <p:spPr>
          <a:xfrm>
            <a:off x="456718" y="1103700"/>
            <a:ext cx="2527300" cy="3225800"/>
          </a:xfrm>
          <a:prstGeom prst="rect">
            <a:avLst/>
          </a:prstGeom>
          <a:noFill/>
          <a:ln>
            <a:noFill/>
          </a:ln>
        </p:spPr>
      </p:pic>
      <p:pic>
        <p:nvPicPr>
          <p:cNvPr id="2" name="Picture 1" descr="A black background with yellow text and a duck&#10;&#10;Description automatically generated">
            <a:extLst>
              <a:ext uri="{FF2B5EF4-FFF2-40B4-BE49-F238E27FC236}">
                <a16:creationId xmlns:a16="http://schemas.microsoft.com/office/drawing/2014/main" id="{0F225612-4084-DA96-0A61-FA9344340F79}"/>
              </a:ext>
            </a:extLst>
          </p:cNvPr>
          <p:cNvPicPr>
            <a:picLocks noChangeAspect="1"/>
          </p:cNvPicPr>
          <p:nvPr/>
        </p:nvPicPr>
        <p:blipFill rotWithShape="1">
          <a:blip r:embed="rId4">
            <a:extLst>
              <a:ext uri="{28A0092B-C50C-407E-A947-70E740481C1C}">
                <a14:useLocalDpi xmlns:a14="http://schemas.microsoft.com/office/drawing/2010/main" val="0"/>
              </a:ext>
            </a:extLst>
          </a:blip>
          <a:srcRect l="21124" t="20713" r="57327" b="51386"/>
          <a:stretch/>
        </p:blipFill>
        <p:spPr>
          <a:xfrm>
            <a:off x="11465072" y="6075804"/>
            <a:ext cx="604111" cy="782196"/>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4"/>
          <p:cNvSpPr txBox="1"/>
          <p:nvPr/>
        </p:nvSpPr>
        <p:spPr>
          <a:xfrm>
            <a:off x="3081200" y="1060367"/>
            <a:ext cx="8840000" cy="5268800"/>
          </a:xfrm>
          <a:prstGeom prst="rect">
            <a:avLst/>
          </a:prstGeom>
          <a:noFill/>
          <a:ln>
            <a:noFill/>
          </a:ln>
        </p:spPr>
        <p:txBody>
          <a:bodyPr spcFirstLastPara="1" wrap="square" lIns="121900" tIns="121900" rIns="121900" bIns="121900" anchor="t" anchorCtr="0">
            <a:noAutofit/>
          </a:bodyPr>
          <a:lstStyle/>
          <a:p>
            <a:r>
              <a:rPr lang="en-GB" sz="2667" dirty="0">
                <a:solidFill>
                  <a:schemeClr val="dk1"/>
                </a:solidFill>
                <a:latin typeface="Trebuchet MS"/>
                <a:ea typeface="Trebuchet MS"/>
                <a:cs typeface="Trebuchet MS"/>
                <a:sym typeface="Trebuchet MS"/>
              </a:rPr>
              <a:t>Humans for Augustine are battling the influence of </a:t>
            </a:r>
            <a:r>
              <a:rPr lang="en-GB" sz="2667" b="1" i="1" dirty="0">
                <a:solidFill>
                  <a:schemeClr val="dk1"/>
                </a:solidFill>
                <a:latin typeface="Trebuchet MS"/>
                <a:ea typeface="Trebuchet MS"/>
                <a:cs typeface="Trebuchet MS"/>
                <a:sym typeface="Trebuchet MS"/>
              </a:rPr>
              <a:t>temptation</a:t>
            </a:r>
            <a:r>
              <a:rPr lang="en-GB" sz="2667" dirty="0">
                <a:solidFill>
                  <a:schemeClr val="dk1"/>
                </a:solidFill>
                <a:latin typeface="Trebuchet MS"/>
                <a:ea typeface="Trebuchet MS"/>
                <a:cs typeface="Trebuchet MS"/>
                <a:sym typeface="Trebuchet MS"/>
              </a:rPr>
              <a:t>. However, through the </a:t>
            </a:r>
            <a:r>
              <a:rPr lang="en-GB" sz="2667" b="1" i="1" dirty="0">
                <a:solidFill>
                  <a:schemeClr val="dk1"/>
                </a:solidFill>
                <a:latin typeface="Trebuchet MS"/>
                <a:ea typeface="Trebuchet MS"/>
                <a:cs typeface="Trebuchet MS"/>
                <a:sym typeface="Trebuchet MS"/>
              </a:rPr>
              <a:t>grace of God </a:t>
            </a:r>
            <a:r>
              <a:rPr lang="en-GB" sz="2667" dirty="0">
                <a:solidFill>
                  <a:schemeClr val="dk1"/>
                </a:solidFill>
                <a:latin typeface="Trebuchet MS"/>
                <a:ea typeface="Trebuchet MS"/>
                <a:cs typeface="Trebuchet MS"/>
                <a:sym typeface="Trebuchet MS"/>
              </a:rPr>
              <a:t>they still have the ability to choose good.</a:t>
            </a:r>
            <a:endParaRPr sz="2667" dirty="0">
              <a:solidFill>
                <a:schemeClr val="dk1"/>
              </a:solidFill>
              <a:latin typeface="Trebuchet MS"/>
              <a:ea typeface="Trebuchet MS"/>
              <a:cs typeface="Trebuchet MS"/>
              <a:sym typeface="Trebuchet MS"/>
            </a:endParaRPr>
          </a:p>
          <a:p>
            <a:endParaRPr sz="2667" dirty="0">
              <a:solidFill>
                <a:schemeClr val="dk1"/>
              </a:solidFill>
              <a:latin typeface="Trebuchet MS"/>
              <a:ea typeface="Trebuchet MS"/>
              <a:cs typeface="Trebuchet MS"/>
              <a:sym typeface="Trebuchet MS"/>
            </a:endParaRPr>
          </a:p>
          <a:p>
            <a:r>
              <a:rPr lang="en-GB" sz="2667" dirty="0">
                <a:solidFill>
                  <a:schemeClr val="dk1"/>
                </a:solidFill>
                <a:latin typeface="Trebuchet MS"/>
                <a:ea typeface="Trebuchet MS"/>
                <a:cs typeface="Trebuchet MS"/>
                <a:sym typeface="Trebuchet MS"/>
              </a:rPr>
              <a:t>Humans do not have unlimited freedom. They cannot or should not choose whatever they want. Instead they should seek to align themselves with God’s will. </a:t>
            </a:r>
            <a:endParaRPr sz="2667" dirty="0">
              <a:solidFill>
                <a:schemeClr val="dk1"/>
              </a:solidFill>
              <a:latin typeface="Trebuchet MS"/>
              <a:ea typeface="Trebuchet MS"/>
              <a:cs typeface="Trebuchet MS"/>
              <a:sym typeface="Trebuchet MS"/>
            </a:endParaRPr>
          </a:p>
          <a:p>
            <a:endParaRPr sz="2667" dirty="0">
              <a:solidFill>
                <a:schemeClr val="dk1"/>
              </a:solidFill>
              <a:latin typeface="Trebuchet MS"/>
              <a:ea typeface="Trebuchet MS"/>
              <a:cs typeface="Trebuchet MS"/>
              <a:sym typeface="Trebuchet MS"/>
            </a:endParaRPr>
          </a:p>
          <a:p>
            <a:r>
              <a:rPr lang="en-GB" sz="2667" dirty="0">
                <a:solidFill>
                  <a:schemeClr val="dk1"/>
                </a:solidFill>
                <a:latin typeface="Trebuchet MS"/>
                <a:ea typeface="Trebuchet MS"/>
                <a:cs typeface="Trebuchet MS"/>
                <a:sym typeface="Trebuchet MS"/>
              </a:rPr>
              <a:t>This overcomes the inconsistent triad because the evil is  not caused by God (or a result of his limited power) instead it is a consequence of free will. </a:t>
            </a:r>
            <a:endParaRPr sz="2667" dirty="0">
              <a:solidFill>
                <a:schemeClr val="dk1"/>
              </a:solidFill>
              <a:latin typeface="Trebuchet MS"/>
              <a:ea typeface="Trebuchet MS"/>
              <a:cs typeface="Trebuchet MS"/>
              <a:sym typeface="Trebuchet MS"/>
            </a:endParaRPr>
          </a:p>
        </p:txBody>
      </p:sp>
      <p:sp>
        <p:nvSpPr>
          <p:cNvPr id="177" name="Google Shape;177;p24"/>
          <p:cNvSpPr/>
          <p:nvPr/>
        </p:nvSpPr>
        <p:spPr>
          <a:xfrm>
            <a:off x="2567" y="-18000"/>
            <a:ext cx="12192000" cy="879200"/>
          </a:xfrm>
          <a:prstGeom prst="rect">
            <a:avLst/>
          </a:prstGeom>
          <a:solidFill>
            <a:srgbClr val="FFD166"/>
          </a:solidFill>
          <a:ln>
            <a:noFill/>
          </a:ln>
        </p:spPr>
        <p:txBody>
          <a:bodyPr spcFirstLastPara="1" wrap="square" lIns="121900" tIns="121900" rIns="121900" bIns="121900" anchor="ctr" anchorCtr="0">
            <a:noAutofit/>
          </a:bodyPr>
          <a:lstStyle/>
          <a:p>
            <a:r>
              <a:rPr lang="en-GB" sz="2933" b="1">
                <a:solidFill>
                  <a:schemeClr val="dk1"/>
                </a:solidFill>
                <a:latin typeface="Trebuchet MS"/>
                <a:ea typeface="Trebuchet MS"/>
                <a:cs typeface="Trebuchet MS"/>
                <a:sym typeface="Trebuchet MS"/>
              </a:rPr>
              <a:t>  Explaining how God’s actions are a reflection of the key qualities</a:t>
            </a:r>
            <a:endParaRPr sz="3733" b="1">
              <a:solidFill>
                <a:schemeClr val="dk1"/>
              </a:solidFill>
              <a:latin typeface="Trebuchet MS"/>
              <a:ea typeface="Trebuchet MS"/>
              <a:cs typeface="Trebuchet MS"/>
              <a:sym typeface="Trebuchet MS"/>
            </a:endParaRPr>
          </a:p>
        </p:txBody>
      </p:sp>
      <p:pic>
        <p:nvPicPr>
          <p:cNvPr id="178" name="Google Shape;178;p24"/>
          <p:cNvPicPr preferRelativeResize="0"/>
          <p:nvPr/>
        </p:nvPicPr>
        <p:blipFill>
          <a:blip r:embed="rId3">
            <a:alphaModFix/>
          </a:blip>
          <a:stretch>
            <a:fillRect/>
          </a:stretch>
        </p:blipFill>
        <p:spPr>
          <a:xfrm>
            <a:off x="355118" y="1103700"/>
            <a:ext cx="2527300" cy="3225800"/>
          </a:xfrm>
          <a:prstGeom prst="rect">
            <a:avLst/>
          </a:prstGeom>
          <a:noFill/>
          <a:ln>
            <a:noFill/>
          </a:ln>
        </p:spPr>
      </p:pic>
      <p:pic>
        <p:nvPicPr>
          <p:cNvPr id="2" name="Picture 1" descr="A black background with yellow text and a duck&#10;&#10;Description automatically generated">
            <a:extLst>
              <a:ext uri="{FF2B5EF4-FFF2-40B4-BE49-F238E27FC236}">
                <a16:creationId xmlns:a16="http://schemas.microsoft.com/office/drawing/2014/main" id="{A6E58470-9F22-CEC6-FFC8-EFF27F2376B6}"/>
              </a:ext>
            </a:extLst>
          </p:cNvPr>
          <p:cNvPicPr>
            <a:picLocks noChangeAspect="1"/>
          </p:cNvPicPr>
          <p:nvPr/>
        </p:nvPicPr>
        <p:blipFill rotWithShape="1">
          <a:blip r:embed="rId4">
            <a:extLst>
              <a:ext uri="{28A0092B-C50C-407E-A947-70E740481C1C}">
                <a14:useLocalDpi xmlns:a14="http://schemas.microsoft.com/office/drawing/2010/main" val="0"/>
              </a:ext>
            </a:extLst>
          </a:blip>
          <a:srcRect l="21124" t="20713" r="57327" b="51386"/>
          <a:stretch/>
        </p:blipFill>
        <p:spPr>
          <a:xfrm>
            <a:off x="11465072" y="6075804"/>
            <a:ext cx="604111" cy="782196"/>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5"/>
          <p:cNvSpPr/>
          <p:nvPr/>
        </p:nvSpPr>
        <p:spPr>
          <a:xfrm>
            <a:off x="2567" y="-18000"/>
            <a:ext cx="12192000" cy="879200"/>
          </a:xfrm>
          <a:prstGeom prst="rect">
            <a:avLst/>
          </a:prstGeom>
          <a:solidFill>
            <a:srgbClr val="FFD166"/>
          </a:solidFill>
          <a:ln>
            <a:noFill/>
          </a:ln>
        </p:spPr>
        <p:txBody>
          <a:bodyPr spcFirstLastPara="1" wrap="square" lIns="121900" tIns="121900" rIns="121900" bIns="121900" anchor="ctr" anchorCtr="0">
            <a:noAutofit/>
          </a:bodyPr>
          <a:lstStyle/>
          <a:p>
            <a:r>
              <a:rPr lang="en-GB" sz="2933" b="1">
                <a:solidFill>
                  <a:schemeClr val="dk1"/>
                </a:solidFill>
                <a:latin typeface="Trebuchet MS"/>
                <a:ea typeface="Trebuchet MS"/>
                <a:cs typeface="Trebuchet MS"/>
                <a:sym typeface="Trebuchet MS"/>
              </a:rPr>
              <a:t>  Explaining the Augustine Theodicy and the Defence from Free Will </a:t>
            </a:r>
            <a:endParaRPr sz="2933" b="1">
              <a:solidFill>
                <a:schemeClr val="dk1"/>
              </a:solidFill>
              <a:latin typeface="Trebuchet MS"/>
              <a:ea typeface="Trebuchet MS"/>
              <a:cs typeface="Trebuchet MS"/>
              <a:sym typeface="Trebuchet MS"/>
            </a:endParaRPr>
          </a:p>
        </p:txBody>
      </p:sp>
      <p:sp>
        <p:nvSpPr>
          <p:cNvPr id="184" name="Google Shape;184;p25"/>
          <p:cNvSpPr txBox="1"/>
          <p:nvPr/>
        </p:nvSpPr>
        <p:spPr>
          <a:xfrm>
            <a:off x="5716833" y="1559200"/>
            <a:ext cx="6015200" cy="5205200"/>
          </a:xfrm>
          <a:prstGeom prst="rect">
            <a:avLst/>
          </a:prstGeom>
          <a:noFill/>
          <a:ln>
            <a:noFill/>
          </a:ln>
        </p:spPr>
        <p:txBody>
          <a:bodyPr spcFirstLastPara="1" wrap="square" lIns="121900" tIns="121900" rIns="121900" bIns="121900" anchor="t" anchorCtr="0">
            <a:noAutofit/>
          </a:bodyPr>
          <a:lstStyle/>
          <a:p>
            <a:pPr>
              <a:lnSpc>
                <a:spcPct val="120000"/>
              </a:lnSpc>
            </a:pPr>
            <a:r>
              <a:rPr lang="en-GB" sz="2267" dirty="0">
                <a:solidFill>
                  <a:schemeClr val="dk1"/>
                </a:solidFill>
                <a:highlight>
                  <a:srgbClr val="FFFFFF"/>
                </a:highlight>
                <a:latin typeface="Trebuchet MS"/>
                <a:ea typeface="Trebuchet MS"/>
                <a:cs typeface="Trebuchet MS"/>
                <a:sym typeface="Trebuchet MS"/>
              </a:rPr>
              <a:t>Augustine's Free Will </a:t>
            </a:r>
            <a:r>
              <a:rPr lang="en-GB" sz="2267" dirty="0" err="1">
                <a:solidFill>
                  <a:schemeClr val="dk1"/>
                </a:solidFill>
                <a:highlight>
                  <a:srgbClr val="FFFFFF"/>
                </a:highlight>
                <a:latin typeface="Trebuchet MS"/>
                <a:ea typeface="Trebuchet MS"/>
                <a:cs typeface="Trebuchet MS"/>
                <a:sym typeface="Trebuchet MS"/>
              </a:rPr>
              <a:t>Defense</a:t>
            </a:r>
            <a:r>
              <a:rPr lang="en-GB" sz="2267" dirty="0">
                <a:solidFill>
                  <a:schemeClr val="dk1"/>
                </a:solidFill>
                <a:highlight>
                  <a:srgbClr val="FFFFFF"/>
                </a:highlight>
                <a:latin typeface="Trebuchet MS"/>
                <a:ea typeface="Trebuchet MS"/>
                <a:cs typeface="Trebuchet MS"/>
                <a:sym typeface="Trebuchet MS"/>
              </a:rPr>
              <a:t>:</a:t>
            </a:r>
            <a:endParaRPr sz="2267" dirty="0">
              <a:solidFill>
                <a:schemeClr val="dk1"/>
              </a:solidFill>
              <a:highlight>
                <a:srgbClr val="FFFFFF"/>
              </a:highlight>
              <a:latin typeface="Trebuchet MS"/>
              <a:ea typeface="Trebuchet MS"/>
              <a:cs typeface="Trebuchet MS"/>
              <a:sym typeface="Trebuchet MS"/>
            </a:endParaRPr>
          </a:p>
          <a:p>
            <a:pPr marL="539987" indent="-232828">
              <a:lnSpc>
                <a:spcPct val="120000"/>
              </a:lnSpc>
              <a:spcBef>
                <a:spcPts val="1333"/>
              </a:spcBef>
              <a:buClr>
                <a:schemeClr val="dk1"/>
              </a:buClr>
              <a:buSzPts val="1700"/>
              <a:buChar char="●"/>
            </a:pPr>
            <a:r>
              <a:rPr lang="en-GB" sz="2267" dirty="0">
                <a:solidFill>
                  <a:schemeClr val="dk1"/>
                </a:solidFill>
                <a:highlight>
                  <a:srgbClr val="FFFFFF"/>
                </a:highlight>
                <a:latin typeface="Trebuchet MS"/>
                <a:ea typeface="Trebuchet MS"/>
                <a:cs typeface="Trebuchet MS"/>
                <a:sym typeface="Trebuchet MS"/>
              </a:rPr>
              <a:t>Evil is a result of </a:t>
            </a:r>
            <a:r>
              <a:rPr lang="en-GB" sz="2267" b="1" i="1" dirty="0">
                <a:solidFill>
                  <a:schemeClr val="dk1"/>
                </a:solidFill>
                <a:highlight>
                  <a:srgbClr val="FFFFFF"/>
                </a:highlight>
                <a:latin typeface="Trebuchet MS"/>
                <a:ea typeface="Trebuchet MS"/>
                <a:cs typeface="Trebuchet MS"/>
                <a:sym typeface="Trebuchet MS"/>
              </a:rPr>
              <a:t>______________</a:t>
            </a:r>
            <a:endParaRPr sz="2267" dirty="0">
              <a:solidFill>
                <a:schemeClr val="dk1"/>
              </a:solidFill>
              <a:highlight>
                <a:srgbClr val="FFFFFF"/>
              </a:highlight>
              <a:latin typeface="Trebuchet MS"/>
              <a:ea typeface="Trebuchet MS"/>
              <a:cs typeface="Trebuchet MS"/>
              <a:sym typeface="Trebuchet MS"/>
            </a:endParaRPr>
          </a:p>
          <a:p>
            <a:pPr marL="539987" indent="-232828">
              <a:lnSpc>
                <a:spcPct val="120000"/>
              </a:lnSpc>
              <a:spcBef>
                <a:spcPts val="1333"/>
              </a:spcBef>
              <a:buClr>
                <a:schemeClr val="dk1"/>
              </a:buClr>
              <a:buSzPts val="1700"/>
              <a:buChar char="●"/>
            </a:pPr>
            <a:r>
              <a:rPr lang="en-GB" sz="2267" dirty="0">
                <a:solidFill>
                  <a:schemeClr val="dk1"/>
                </a:solidFill>
                <a:highlight>
                  <a:srgbClr val="FFFFFF"/>
                </a:highlight>
                <a:latin typeface="Trebuchet MS"/>
                <a:ea typeface="Trebuchet MS"/>
                <a:cs typeface="Trebuchet MS"/>
                <a:sym typeface="Trebuchet MS"/>
              </a:rPr>
              <a:t>God is not responsible for evil because it is caused by </a:t>
            </a:r>
            <a:r>
              <a:rPr lang="en-GB" sz="2267" b="1" i="1" dirty="0">
                <a:solidFill>
                  <a:schemeClr val="dk1"/>
                </a:solidFill>
                <a:highlight>
                  <a:srgbClr val="FFFFFF"/>
                </a:highlight>
                <a:latin typeface="Trebuchet MS"/>
                <a:ea typeface="Trebuchet MS"/>
                <a:cs typeface="Trebuchet MS"/>
                <a:sym typeface="Trebuchet MS"/>
              </a:rPr>
              <a:t>______________</a:t>
            </a:r>
            <a:endParaRPr sz="2267" dirty="0">
              <a:solidFill>
                <a:schemeClr val="dk1"/>
              </a:solidFill>
              <a:highlight>
                <a:srgbClr val="FFFFFF"/>
              </a:highlight>
              <a:latin typeface="Trebuchet MS"/>
              <a:ea typeface="Trebuchet MS"/>
              <a:cs typeface="Trebuchet MS"/>
              <a:sym typeface="Trebuchet MS"/>
            </a:endParaRPr>
          </a:p>
          <a:p>
            <a:pPr marL="539987" indent="-232828">
              <a:lnSpc>
                <a:spcPct val="120000"/>
              </a:lnSpc>
              <a:spcBef>
                <a:spcPts val="1333"/>
              </a:spcBef>
              <a:buClr>
                <a:schemeClr val="dk1"/>
              </a:buClr>
              <a:buSzPts val="1700"/>
              <a:buChar char="●"/>
            </a:pPr>
            <a:r>
              <a:rPr lang="en-GB" sz="2267" dirty="0">
                <a:solidFill>
                  <a:schemeClr val="dk1"/>
                </a:solidFill>
                <a:highlight>
                  <a:srgbClr val="FFFFFF"/>
                </a:highlight>
                <a:latin typeface="Trebuchet MS"/>
                <a:ea typeface="Trebuchet MS"/>
                <a:cs typeface="Trebuchet MS"/>
                <a:sym typeface="Trebuchet MS"/>
              </a:rPr>
              <a:t>God's goodness and omnipotence are not compromised by the existence of evil because _______</a:t>
            </a:r>
            <a:r>
              <a:rPr lang="en-GB" sz="2267" b="1" i="1" dirty="0">
                <a:solidFill>
                  <a:schemeClr val="dk1"/>
                </a:solidFill>
                <a:highlight>
                  <a:srgbClr val="FFFFFF"/>
                </a:highlight>
                <a:latin typeface="Trebuchet MS"/>
                <a:ea typeface="Trebuchet MS"/>
                <a:cs typeface="Trebuchet MS"/>
                <a:sym typeface="Trebuchet MS"/>
              </a:rPr>
              <a:t>______________</a:t>
            </a:r>
            <a:endParaRPr sz="2267" dirty="0">
              <a:solidFill>
                <a:schemeClr val="dk1"/>
              </a:solidFill>
              <a:highlight>
                <a:srgbClr val="FFFFFF"/>
              </a:highlight>
              <a:latin typeface="Trebuchet MS"/>
              <a:ea typeface="Trebuchet MS"/>
              <a:cs typeface="Trebuchet MS"/>
              <a:sym typeface="Trebuchet MS"/>
            </a:endParaRPr>
          </a:p>
          <a:p>
            <a:pPr marL="539987" indent="-232828">
              <a:lnSpc>
                <a:spcPct val="120000"/>
              </a:lnSpc>
              <a:spcBef>
                <a:spcPts val="1333"/>
              </a:spcBef>
              <a:spcAft>
                <a:spcPts val="1333"/>
              </a:spcAft>
              <a:buClr>
                <a:schemeClr val="dk1"/>
              </a:buClr>
              <a:buSzPts val="1700"/>
              <a:buChar char="●"/>
            </a:pPr>
            <a:r>
              <a:rPr lang="en-GB" sz="2267" dirty="0">
                <a:solidFill>
                  <a:schemeClr val="dk1"/>
                </a:solidFill>
                <a:highlight>
                  <a:srgbClr val="FFFFFF"/>
                </a:highlight>
                <a:latin typeface="Trebuchet MS"/>
                <a:ea typeface="Trebuchet MS"/>
                <a:cs typeface="Trebuchet MS"/>
                <a:sym typeface="Trebuchet MS"/>
              </a:rPr>
              <a:t>Humans are still morally responsible for their choices, even though God grants them </a:t>
            </a:r>
            <a:r>
              <a:rPr lang="en-GB" sz="2267" b="1" dirty="0">
                <a:solidFill>
                  <a:schemeClr val="dk1"/>
                </a:solidFill>
                <a:highlight>
                  <a:srgbClr val="FFFFFF"/>
                </a:highlight>
                <a:latin typeface="Trebuchet MS"/>
                <a:ea typeface="Trebuchet MS"/>
                <a:cs typeface="Trebuchet MS"/>
                <a:sym typeface="Trebuchet MS"/>
              </a:rPr>
              <a:t>_________</a:t>
            </a:r>
            <a:r>
              <a:rPr lang="en-GB" sz="2267" b="1" i="1" dirty="0">
                <a:solidFill>
                  <a:schemeClr val="dk1"/>
                </a:solidFill>
                <a:highlight>
                  <a:srgbClr val="FFFFFF"/>
                </a:highlight>
                <a:latin typeface="Trebuchet MS"/>
                <a:ea typeface="Trebuchet MS"/>
                <a:cs typeface="Trebuchet MS"/>
                <a:sym typeface="Trebuchet MS"/>
              </a:rPr>
              <a:t>______________</a:t>
            </a:r>
            <a:endParaRPr sz="3600" dirty="0">
              <a:solidFill>
                <a:schemeClr val="dk1"/>
              </a:solidFill>
              <a:latin typeface="Trebuchet MS"/>
              <a:ea typeface="Trebuchet MS"/>
              <a:cs typeface="Trebuchet MS"/>
              <a:sym typeface="Trebuchet MS"/>
            </a:endParaRPr>
          </a:p>
        </p:txBody>
      </p:sp>
      <p:sp>
        <p:nvSpPr>
          <p:cNvPr id="185" name="Google Shape;185;p25"/>
          <p:cNvSpPr txBox="1"/>
          <p:nvPr/>
        </p:nvSpPr>
        <p:spPr>
          <a:xfrm>
            <a:off x="8701600" y="2036167"/>
            <a:ext cx="2637200" cy="422800"/>
          </a:xfrm>
          <a:prstGeom prst="rect">
            <a:avLst/>
          </a:prstGeom>
          <a:noFill/>
          <a:ln>
            <a:noFill/>
          </a:ln>
        </p:spPr>
        <p:txBody>
          <a:bodyPr spcFirstLastPara="1" wrap="square" lIns="121900" tIns="121900" rIns="121900" bIns="121900" anchor="t" anchorCtr="0">
            <a:noAutofit/>
          </a:bodyPr>
          <a:lstStyle/>
          <a:p>
            <a:pPr algn="ctr"/>
            <a:r>
              <a:rPr lang="en-GB" sz="2133" b="1" i="1">
                <a:solidFill>
                  <a:srgbClr val="FF0000"/>
                </a:solidFill>
                <a:latin typeface="Trebuchet MS"/>
                <a:ea typeface="Trebuchet MS"/>
                <a:cs typeface="Trebuchet MS"/>
                <a:sym typeface="Trebuchet MS"/>
              </a:rPr>
              <a:t>moral evil</a:t>
            </a:r>
            <a:endParaRPr sz="2133" b="1" i="1">
              <a:solidFill>
                <a:srgbClr val="FF0000"/>
              </a:solidFill>
              <a:latin typeface="Trebuchet MS"/>
              <a:ea typeface="Trebuchet MS"/>
              <a:cs typeface="Trebuchet MS"/>
              <a:sym typeface="Trebuchet MS"/>
            </a:endParaRPr>
          </a:p>
        </p:txBody>
      </p:sp>
      <p:sp>
        <p:nvSpPr>
          <p:cNvPr id="186" name="Google Shape;186;p25"/>
          <p:cNvSpPr txBox="1"/>
          <p:nvPr/>
        </p:nvSpPr>
        <p:spPr>
          <a:xfrm>
            <a:off x="8366600" y="3085100"/>
            <a:ext cx="2637200" cy="422800"/>
          </a:xfrm>
          <a:prstGeom prst="rect">
            <a:avLst/>
          </a:prstGeom>
          <a:noFill/>
          <a:ln>
            <a:noFill/>
          </a:ln>
        </p:spPr>
        <p:txBody>
          <a:bodyPr spcFirstLastPara="1" wrap="square" lIns="121900" tIns="121900" rIns="121900" bIns="121900" anchor="t" anchorCtr="0">
            <a:noAutofit/>
          </a:bodyPr>
          <a:lstStyle/>
          <a:p>
            <a:pPr algn="ctr"/>
            <a:r>
              <a:rPr lang="en-GB" sz="2133" b="1" i="1" dirty="0">
                <a:solidFill>
                  <a:srgbClr val="FF0000"/>
                </a:solidFill>
                <a:latin typeface="Trebuchet MS"/>
                <a:ea typeface="Trebuchet MS"/>
                <a:cs typeface="Trebuchet MS"/>
                <a:sym typeface="Trebuchet MS"/>
              </a:rPr>
              <a:t>human action</a:t>
            </a:r>
            <a:endParaRPr sz="2133" b="1" i="1" dirty="0">
              <a:solidFill>
                <a:srgbClr val="FF0000"/>
              </a:solidFill>
              <a:latin typeface="Trebuchet MS"/>
              <a:ea typeface="Trebuchet MS"/>
              <a:cs typeface="Trebuchet MS"/>
              <a:sym typeface="Trebuchet MS"/>
            </a:endParaRPr>
          </a:p>
        </p:txBody>
      </p:sp>
      <p:sp>
        <p:nvSpPr>
          <p:cNvPr id="187" name="Google Shape;187;p25"/>
          <p:cNvSpPr txBox="1"/>
          <p:nvPr/>
        </p:nvSpPr>
        <p:spPr>
          <a:xfrm>
            <a:off x="8062367" y="4487667"/>
            <a:ext cx="3669600" cy="422800"/>
          </a:xfrm>
          <a:prstGeom prst="rect">
            <a:avLst/>
          </a:prstGeom>
          <a:noFill/>
          <a:ln>
            <a:noFill/>
          </a:ln>
        </p:spPr>
        <p:txBody>
          <a:bodyPr spcFirstLastPara="1" wrap="square" lIns="121900" tIns="121900" rIns="121900" bIns="121900" anchor="t" anchorCtr="0">
            <a:noAutofit/>
          </a:bodyPr>
          <a:lstStyle/>
          <a:p>
            <a:pPr algn="ctr"/>
            <a:r>
              <a:rPr lang="en-GB" sz="2400" b="1" i="1" dirty="0">
                <a:solidFill>
                  <a:srgbClr val="FF0000"/>
                </a:solidFill>
                <a:latin typeface="Trebuchet MS"/>
                <a:ea typeface="Trebuchet MS"/>
                <a:cs typeface="Trebuchet MS"/>
                <a:sym typeface="Trebuchet MS"/>
              </a:rPr>
              <a:t>they do not limit his power</a:t>
            </a:r>
            <a:r>
              <a:rPr lang="en-GB" sz="2133" b="1" i="1" dirty="0">
                <a:solidFill>
                  <a:srgbClr val="FF0000"/>
                </a:solidFill>
                <a:latin typeface="Trebuchet MS"/>
                <a:ea typeface="Trebuchet MS"/>
                <a:cs typeface="Trebuchet MS"/>
                <a:sym typeface="Trebuchet MS"/>
              </a:rPr>
              <a:t>.</a:t>
            </a:r>
            <a:endParaRPr sz="2133" b="1" i="1" dirty="0">
              <a:solidFill>
                <a:srgbClr val="FF0000"/>
              </a:solidFill>
              <a:latin typeface="Trebuchet MS"/>
              <a:ea typeface="Trebuchet MS"/>
              <a:cs typeface="Trebuchet MS"/>
              <a:sym typeface="Trebuchet MS"/>
            </a:endParaRPr>
          </a:p>
        </p:txBody>
      </p:sp>
      <p:sp>
        <p:nvSpPr>
          <p:cNvPr id="188" name="Google Shape;188;p25"/>
          <p:cNvSpPr txBox="1"/>
          <p:nvPr/>
        </p:nvSpPr>
        <p:spPr>
          <a:xfrm>
            <a:off x="7127700" y="5921000"/>
            <a:ext cx="3669600" cy="422800"/>
          </a:xfrm>
          <a:prstGeom prst="rect">
            <a:avLst/>
          </a:prstGeom>
          <a:noFill/>
          <a:ln>
            <a:noFill/>
          </a:ln>
        </p:spPr>
        <p:txBody>
          <a:bodyPr spcFirstLastPara="1" wrap="square" lIns="121900" tIns="121900" rIns="121900" bIns="121900" anchor="t" anchorCtr="0">
            <a:noAutofit/>
          </a:bodyPr>
          <a:lstStyle/>
          <a:p>
            <a:pPr algn="ctr"/>
            <a:r>
              <a:rPr lang="en-GB" sz="2133" b="1" i="1" dirty="0">
                <a:solidFill>
                  <a:srgbClr val="FF0000"/>
                </a:solidFill>
                <a:latin typeface="Trebuchet MS"/>
                <a:ea typeface="Trebuchet MS"/>
                <a:cs typeface="Trebuchet MS"/>
                <a:sym typeface="Trebuchet MS"/>
              </a:rPr>
              <a:t>the freedom to choose</a:t>
            </a:r>
            <a:endParaRPr sz="2133" b="1" i="1" dirty="0">
              <a:solidFill>
                <a:srgbClr val="FF0000"/>
              </a:solidFill>
              <a:latin typeface="Trebuchet MS"/>
              <a:ea typeface="Trebuchet MS"/>
              <a:cs typeface="Trebuchet MS"/>
              <a:sym typeface="Trebuchet MS"/>
            </a:endParaRPr>
          </a:p>
        </p:txBody>
      </p:sp>
      <p:pic>
        <p:nvPicPr>
          <p:cNvPr id="189" name="Google Shape;189;p25"/>
          <p:cNvPicPr preferRelativeResize="0"/>
          <p:nvPr/>
        </p:nvPicPr>
        <p:blipFill>
          <a:blip r:embed="rId3">
            <a:alphaModFix/>
          </a:blip>
          <a:stretch>
            <a:fillRect/>
          </a:stretch>
        </p:blipFill>
        <p:spPr>
          <a:xfrm>
            <a:off x="1325668" y="1731367"/>
            <a:ext cx="3280433" cy="4133367"/>
          </a:xfrm>
          <a:prstGeom prst="rect">
            <a:avLst/>
          </a:prstGeom>
          <a:noFill/>
          <a:ln>
            <a:noFill/>
          </a:ln>
        </p:spPr>
      </p:pic>
      <p:sp>
        <p:nvSpPr>
          <p:cNvPr id="190" name="Google Shape;190;p25"/>
          <p:cNvSpPr txBox="1"/>
          <p:nvPr/>
        </p:nvSpPr>
        <p:spPr>
          <a:xfrm>
            <a:off x="367967" y="933567"/>
            <a:ext cx="11466000" cy="831534"/>
          </a:xfrm>
          <a:prstGeom prst="rect">
            <a:avLst/>
          </a:prstGeom>
          <a:noFill/>
          <a:ln>
            <a:noFill/>
          </a:ln>
        </p:spPr>
        <p:txBody>
          <a:bodyPr spcFirstLastPara="1" wrap="square" lIns="121900" tIns="121900" rIns="121900" bIns="121900" anchor="t" anchorCtr="0">
            <a:spAutoFit/>
          </a:bodyPr>
          <a:lstStyle/>
          <a:p>
            <a:pPr>
              <a:lnSpc>
                <a:spcPct val="120000"/>
              </a:lnSpc>
              <a:spcAft>
                <a:spcPts val="1333"/>
              </a:spcAft>
            </a:pPr>
            <a:r>
              <a:rPr lang="en-GB" sz="2267" b="1">
                <a:solidFill>
                  <a:schemeClr val="dk1"/>
                </a:solidFill>
                <a:highlight>
                  <a:srgbClr val="FFFFFF"/>
                </a:highlight>
                <a:latin typeface="Trebuchet MS"/>
                <a:ea typeface="Trebuchet MS"/>
                <a:cs typeface="Trebuchet MS"/>
                <a:sym typeface="Trebuchet MS"/>
              </a:rPr>
              <a:t>Task: </a:t>
            </a:r>
            <a:r>
              <a:rPr lang="en-GB" sz="2267">
                <a:solidFill>
                  <a:schemeClr val="dk1"/>
                </a:solidFill>
                <a:highlight>
                  <a:srgbClr val="FFFFFF"/>
                </a:highlight>
                <a:latin typeface="Trebuchet MS"/>
                <a:ea typeface="Trebuchet MS"/>
                <a:cs typeface="Trebuchet MS"/>
                <a:sym typeface="Trebuchet MS"/>
              </a:rPr>
              <a:t>Complete the gaps in these sentences</a:t>
            </a:r>
            <a:endParaRPr sz="2400">
              <a:latin typeface="Trebuchet MS"/>
              <a:ea typeface="Trebuchet MS"/>
              <a:cs typeface="Trebuchet MS"/>
              <a:sym typeface="Trebuchet MS"/>
            </a:endParaRPr>
          </a:p>
        </p:txBody>
      </p:sp>
      <p:pic>
        <p:nvPicPr>
          <p:cNvPr id="2" name="Picture 1" descr="A black background with yellow text and a duck&#10;&#10;Description automatically generated">
            <a:extLst>
              <a:ext uri="{FF2B5EF4-FFF2-40B4-BE49-F238E27FC236}">
                <a16:creationId xmlns:a16="http://schemas.microsoft.com/office/drawing/2014/main" id="{578546F5-83C9-394F-ADC9-3860A741CBCF}"/>
              </a:ext>
            </a:extLst>
          </p:cNvPr>
          <p:cNvPicPr>
            <a:picLocks noChangeAspect="1"/>
          </p:cNvPicPr>
          <p:nvPr/>
        </p:nvPicPr>
        <p:blipFill rotWithShape="1">
          <a:blip r:embed="rId4">
            <a:extLst>
              <a:ext uri="{28A0092B-C50C-407E-A947-70E740481C1C}">
                <a14:useLocalDpi xmlns:a14="http://schemas.microsoft.com/office/drawing/2010/main" val="0"/>
              </a:ext>
            </a:extLst>
          </a:blip>
          <a:srcRect l="21124" t="20713" r="57327" b="51386"/>
          <a:stretch/>
        </p:blipFill>
        <p:spPr>
          <a:xfrm>
            <a:off x="11465072" y="6075804"/>
            <a:ext cx="604111" cy="78219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 grpId="0"/>
      <p:bldP spid="186" grpId="0"/>
      <p:bldP spid="187" grpId="0"/>
      <p:bldP spid="18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6"/>
          <p:cNvSpPr/>
          <p:nvPr/>
        </p:nvSpPr>
        <p:spPr>
          <a:xfrm>
            <a:off x="2567" y="-18000"/>
            <a:ext cx="12192000" cy="879200"/>
          </a:xfrm>
          <a:prstGeom prst="rect">
            <a:avLst/>
          </a:prstGeom>
          <a:solidFill>
            <a:srgbClr val="FFD166"/>
          </a:solidFill>
          <a:ln>
            <a:noFill/>
          </a:ln>
        </p:spPr>
        <p:txBody>
          <a:bodyPr spcFirstLastPara="1" wrap="square" lIns="121900" tIns="121900" rIns="121900" bIns="121900" anchor="ctr" anchorCtr="0">
            <a:noAutofit/>
          </a:bodyPr>
          <a:lstStyle/>
          <a:p>
            <a:r>
              <a:rPr lang="en-GB" sz="3600" b="1">
                <a:solidFill>
                  <a:schemeClr val="dk1"/>
                </a:solidFill>
                <a:latin typeface="Trebuchet MS"/>
                <a:ea typeface="Trebuchet MS"/>
                <a:cs typeface="Trebuchet MS"/>
                <a:sym typeface="Trebuchet MS"/>
              </a:rPr>
              <a:t>Does Augustine solve the problem of evil and suffering?</a:t>
            </a:r>
            <a:endParaRPr sz="3600" b="1">
              <a:solidFill>
                <a:schemeClr val="dk1"/>
              </a:solidFill>
              <a:latin typeface="Trebuchet MS"/>
              <a:ea typeface="Trebuchet MS"/>
              <a:cs typeface="Trebuchet MS"/>
              <a:sym typeface="Trebuchet MS"/>
            </a:endParaRPr>
          </a:p>
        </p:txBody>
      </p:sp>
      <p:sp>
        <p:nvSpPr>
          <p:cNvPr id="196" name="Google Shape;196;p26"/>
          <p:cNvSpPr txBox="1"/>
          <p:nvPr/>
        </p:nvSpPr>
        <p:spPr>
          <a:xfrm>
            <a:off x="258533" y="967367"/>
            <a:ext cx="11762800" cy="553957"/>
          </a:xfrm>
          <a:prstGeom prst="rect">
            <a:avLst/>
          </a:prstGeom>
          <a:noFill/>
          <a:ln>
            <a:noFill/>
          </a:ln>
        </p:spPr>
        <p:txBody>
          <a:bodyPr spcFirstLastPara="1" wrap="square" lIns="121900" tIns="121900" rIns="121900" bIns="121900" anchor="t" anchorCtr="0">
            <a:spAutoFit/>
          </a:bodyPr>
          <a:lstStyle/>
          <a:p>
            <a:r>
              <a:rPr lang="en-GB" sz="2000" b="1">
                <a:solidFill>
                  <a:schemeClr val="dk1"/>
                </a:solidFill>
                <a:latin typeface="Trebuchet MS"/>
                <a:ea typeface="Trebuchet MS"/>
                <a:cs typeface="Trebuchet MS"/>
                <a:sym typeface="Trebuchet MS"/>
              </a:rPr>
              <a:t>Task: </a:t>
            </a:r>
            <a:r>
              <a:rPr lang="en-GB" sz="2000">
                <a:solidFill>
                  <a:schemeClr val="dk1"/>
                </a:solidFill>
                <a:latin typeface="Trebuchet MS"/>
                <a:ea typeface="Trebuchet MS"/>
                <a:cs typeface="Trebuchet MS"/>
                <a:sym typeface="Trebuchet MS"/>
              </a:rPr>
              <a:t>mind map criticisms of Augustine’s theory. Check your answers. How many did you get right?</a:t>
            </a:r>
            <a:endParaRPr sz="2000">
              <a:solidFill>
                <a:schemeClr val="dk1"/>
              </a:solidFill>
              <a:latin typeface="Trebuchet MS"/>
              <a:ea typeface="Trebuchet MS"/>
              <a:cs typeface="Trebuchet MS"/>
              <a:sym typeface="Trebuchet MS"/>
            </a:endParaRPr>
          </a:p>
        </p:txBody>
      </p:sp>
      <p:pic>
        <p:nvPicPr>
          <p:cNvPr id="197" name="Google Shape;197;p26"/>
          <p:cNvPicPr preferRelativeResize="0"/>
          <p:nvPr/>
        </p:nvPicPr>
        <p:blipFill>
          <a:blip r:embed="rId3">
            <a:alphaModFix/>
          </a:blip>
          <a:stretch>
            <a:fillRect/>
          </a:stretch>
        </p:blipFill>
        <p:spPr>
          <a:xfrm>
            <a:off x="4352318" y="2502834"/>
            <a:ext cx="3492500" cy="2324100"/>
          </a:xfrm>
          <a:prstGeom prst="rect">
            <a:avLst/>
          </a:prstGeom>
          <a:noFill/>
          <a:ln>
            <a:noFill/>
          </a:ln>
        </p:spPr>
      </p:pic>
      <p:sp>
        <p:nvSpPr>
          <p:cNvPr id="198" name="Google Shape;198;p26"/>
          <p:cNvSpPr/>
          <p:nvPr/>
        </p:nvSpPr>
        <p:spPr>
          <a:xfrm>
            <a:off x="283000" y="2325067"/>
            <a:ext cx="3675200" cy="1768400"/>
          </a:xfrm>
          <a:prstGeom prst="rect">
            <a:avLst/>
          </a:prstGeom>
          <a:solidFill>
            <a:schemeClr val="bg1"/>
          </a:solid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r>
              <a:rPr lang="en-GB" sz="1733" dirty="0">
                <a:latin typeface="Trebuchet MS"/>
                <a:ea typeface="Trebuchet MS"/>
                <a:cs typeface="Trebuchet MS"/>
                <a:sym typeface="Trebuchet MS"/>
              </a:rPr>
              <a:t>Augustine focuses on moral evil. What about suffering caused by the way the world was made? This seems to still be caused by God</a:t>
            </a:r>
            <a:endParaRPr sz="1733" dirty="0">
              <a:latin typeface="Trebuchet MS"/>
              <a:ea typeface="Trebuchet MS"/>
              <a:cs typeface="Trebuchet MS"/>
              <a:sym typeface="Trebuchet MS"/>
            </a:endParaRPr>
          </a:p>
        </p:txBody>
      </p:sp>
      <p:sp>
        <p:nvSpPr>
          <p:cNvPr id="199" name="Google Shape;199;p26"/>
          <p:cNvSpPr/>
          <p:nvPr/>
        </p:nvSpPr>
        <p:spPr>
          <a:xfrm>
            <a:off x="8238967" y="2325067"/>
            <a:ext cx="3675200" cy="1768400"/>
          </a:xfrm>
          <a:prstGeom prst="rect">
            <a:avLst/>
          </a:prstGeom>
          <a:solidFill>
            <a:schemeClr val="bg1"/>
          </a:solid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r>
              <a:rPr lang="en-GB" sz="1733" dirty="0">
                <a:latin typeface="Trebuchet MS"/>
                <a:ea typeface="Trebuchet MS"/>
                <a:cs typeface="Trebuchet MS"/>
                <a:sym typeface="Trebuchet MS"/>
              </a:rPr>
              <a:t>Augustine overlooks some of the causes of evil and suffering. There are lots of external factors which can influence human choices, upbringing, environment (maybe even genetics)</a:t>
            </a:r>
            <a:endParaRPr sz="1733" dirty="0">
              <a:latin typeface="Trebuchet MS"/>
              <a:ea typeface="Trebuchet MS"/>
              <a:cs typeface="Trebuchet MS"/>
              <a:sym typeface="Trebuchet MS"/>
            </a:endParaRPr>
          </a:p>
        </p:txBody>
      </p:sp>
      <p:sp>
        <p:nvSpPr>
          <p:cNvPr id="200" name="Google Shape;200;p26"/>
          <p:cNvSpPr/>
          <p:nvPr/>
        </p:nvSpPr>
        <p:spPr>
          <a:xfrm>
            <a:off x="283167" y="1604167"/>
            <a:ext cx="3675200" cy="649600"/>
          </a:xfrm>
          <a:prstGeom prst="rect">
            <a:avLst/>
          </a:prstGeom>
          <a:solidFill>
            <a:schemeClr val="bg1"/>
          </a:solid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r>
              <a:rPr lang="en-GB" sz="1733" dirty="0">
                <a:latin typeface="Trebuchet MS"/>
                <a:ea typeface="Trebuchet MS"/>
                <a:cs typeface="Trebuchet MS"/>
                <a:sym typeface="Trebuchet MS"/>
              </a:rPr>
              <a:t>Does not account for natural evil</a:t>
            </a:r>
            <a:endParaRPr sz="1733" dirty="0">
              <a:latin typeface="Trebuchet MS"/>
              <a:ea typeface="Trebuchet MS"/>
              <a:cs typeface="Trebuchet MS"/>
              <a:sym typeface="Trebuchet MS"/>
            </a:endParaRPr>
          </a:p>
        </p:txBody>
      </p:sp>
      <p:sp>
        <p:nvSpPr>
          <p:cNvPr id="201" name="Google Shape;201;p26"/>
          <p:cNvSpPr/>
          <p:nvPr/>
        </p:nvSpPr>
        <p:spPr>
          <a:xfrm>
            <a:off x="8238967" y="1604167"/>
            <a:ext cx="3675200" cy="649600"/>
          </a:xfrm>
          <a:prstGeom prst="rect">
            <a:avLst/>
          </a:prstGeom>
          <a:solidFill>
            <a:schemeClr val="bg1"/>
          </a:solid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buClr>
                <a:schemeClr val="dk1"/>
              </a:buClr>
              <a:buSzPts val="1100"/>
            </a:pPr>
            <a:r>
              <a:rPr lang="en-GB" sz="1733" dirty="0">
                <a:solidFill>
                  <a:schemeClr val="dk1"/>
                </a:solidFill>
                <a:latin typeface="Trebuchet MS"/>
                <a:ea typeface="Trebuchet MS"/>
                <a:cs typeface="Trebuchet MS"/>
                <a:sym typeface="Trebuchet MS"/>
              </a:rPr>
              <a:t>Not everybody can make a free choice</a:t>
            </a:r>
            <a:endParaRPr sz="1733" dirty="0">
              <a:solidFill>
                <a:schemeClr val="dk1"/>
              </a:solidFill>
              <a:latin typeface="Trebuchet MS"/>
              <a:ea typeface="Trebuchet MS"/>
              <a:cs typeface="Trebuchet MS"/>
              <a:sym typeface="Trebuchet MS"/>
            </a:endParaRPr>
          </a:p>
        </p:txBody>
      </p:sp>
      <p:sp>
        <p:nvSpPr>
          <p:cNvPr id="202" name="Google Shape;202;p26"/>
          <p:cNvSpPr/>
          <p:nvPr/>
        </p:nvSpPr>
        <p:spPr>
          <a:xfrm>
            <a:off x="277900" y="4177334"/>
            <a:ext cx="3675200" cy="649600"/>
          </a:xfrm>
          <a:prstGeom prst="rect">
            <a:avLst/>
          </a:prstGeom>
          <a:solidFill>
            <a:schemeClr val="bg1"/>
          </a:solid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buClr>
                <a:schemeClr val="dk1"/>
              </a:buClr>
              <a:buSzPts val="1100"/>
            </a:pPr>
            <a:r>
              <a:rPr lang="en-GB" sz="1733" dirty="0">
                <a:solidFill>
                  <a:schemeClr val="dk1"/>
                </a:solidFill>
                <a:latin typeface="Trebuchet MS"/>
                <a:ea typeface="Trebuchet MS"/>
                <a:cs typeface="Trebuchet MS"/>
                <a:sym typeface="Trebuchet MS"/>
              </a:rPr>
              <a:t>Relies on a literal interpretation of creation</a:t>
            </a:r>
            <a:endParaRPr sz="1733" dirty="0">
              <a:solidFill>
                <a:schemeClr val="dk1"/>
              </a:solidFill>
              <a:latin typeface="Trebuchet MS"/>
              <a:ea typeface="Trebuchet MS"/>
              <a:cs typeface="Trebuchet MS"/>
              <a:sym typeface="Trebuchet MS"/>
            </a:endParaRPr>
          </a:p>
        </p:txBody>
      </p:sp>
      <p:sp>
        <p:nvSpPr>
          <p:cNvPr id="203" name="Google Shape;203;p26"/>
          <p:cNvSpPr/>
          <p:nvPr/>
        </p:nvSpPr>
        <p:spPr>
          <a:xfrm>
            <a:off x="283000" y="4945700"/>
            <a:ext cx="3675200" cy="1768400"/>
          </a:xfrm>
          <a:prstGeom prst="rect">
            <a:avLst/>
          </a:prstGeom>
          <a:solidFill>
            <a:schemeClr val="bg1"/>
          </a:solid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r>
              <a:rPr lang="en-GB" sz="1733" dirty="0">
                <a:latin typeface="Trebuchet MS"/>
                <a:ea typeface="Trebuchet MS"/>
                <a:cs typeface="Trebuchet MS"/>
                <a:sym typeface="Trebuchet MS"/>
              </a:rPr>
              <a:t>Many people do not believe in a literal creation. This means that the fall of Adam and Eve was a metaphor. If this did not happen then there can be no original sin</a:t>
            </a:r>
            <a:endParaRPr sz="1733" dirty="0">
              <a:latin typeface="Trebuchet MS"/>
              <a:ea typeface="Trebuchet MS"/>
              <a:cs typeface="Trebuchet MS"/>
              <a:sym typeface="Trebuchet MS"/>
            </a:endParaRPr>
          </a:p>
        </p:txBody>
      </p:sp>
      <p:sp>
        <p:nvSpPr>
          <p:cNvPr id="204" name="Google Shape;204;p26"/>
          <p:cNvSpPr/>
          <p:nvPr/>
        </p:nvSpPr>
        <p:spPr>
          <a:xfrm>
            <a:off x="8238967" y="4194783"/>
            <a:ext cx="3675200" cy="649600"/>
          </a:xfrm>
          <a:prstGeom prst="rect">
            <a:avLst/>
          </a:prstGeom>
          <a:solidFill>
            <a:schemeClr val="bg1"/>
          </a:solid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r>
              <a:rPr lang="en-GB" sz="1733" dirty="0">
                <a:latin typeface="Trebuchet MS"/>
                <a:ea typeface="Trebuchet MS"/>
                <a:cs typeface="Trebuchet MS"/>
                <a:sym typeface="Trebuchet MS"/>
              </a:rPr>
              <a:t>Still inconsistent with omniscient God</a:t>
            </a:r>
            <a:endParaRPr sz="1733" dirty="0">
              <a:latin typeface="Trebuchet MS"/>
              <a:ea typeface="Trebuchet MS"/>
              <a:cs typeface="Trebuchet MS"/>
              <a:sym typeface="Trebuchet MS"/>
            </a:endParaRPr>
          </a:p>
        </p:txBody>
      </p:sp>
      <p:sp>
        <p:nvSpPr>
          <p:cNvPr id="205" name="Google Shape;205;p26"/>
          <p:cNvSpPr/>
          <p:nvPr/>
        </p:nvSpPr>
        <p:spPr>
          <a:xfrm>
            <a:off x="8238967" y="4945700"/>
            <a:ext cx="3675200" cy="1768400"/>
          </a:xfrm>
          <a:prstGeom prst="rect">
            <a:avLst/>
          </a:prstGeom>
          <a:solidFill>
            <a:schemeClr val="bg1"/>
          </a:solid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r>
              <a:rPr lang="en-GB" sz="1733" dirty="0">
                <a:latin typeface="Trebuchet MS"/>
                <a:ea typeface="Trebuchet MS"/>
                <a:cs typeface="Trebuchet MS"/>
                <a:sym typeface="Trebuchet MS"/>
              </a:rPr>
              <a:t>If God already knows in advance what choices individuals will make, it raises doubts about the true freedom of human will</a:t>
            </a:r>
            <a:endParaRPr sz="1733" dirty="0">
              <a:latin typeface="Trebuchet MS"/>
              <a:ea typeface="Trebuchet MS"/>
              <a:cs typeface="Trebuchet MS"/>
              <a:sym typeface="Trebuchet M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27"/>
          <p:cNvSpPr txBox="1"/>
          <p:nvPr/>
        </p:nvSpPr>
        <p:spPr>
          <a:xfrm>
            <a:off x="315533" y="1066400"/>
            <a:ext cx="8840000" cy="5268800"/>
          </a:xfrm>
          <a:prstGeom prst="rect">
            <a:avLst/>
          </a:prstGeom>
          <a:noFill/>
          <a:ln>
            <a:noFill/>
          </a:ln>
        </p:spPr>
        <p:txBody>
          <a:bodyPr spcFirstLastPara="1" wrap="square" lIns="121900" tIns="121900" rIns="121900" bIns="121900" anchor="t" anchorCtr="0">
            <a:noAutofit/>
          </a:bodyPr>
          <a:lstStyle/>
          <a:p>
            <a:r>
              <a:rPr lang="en-GB" sz="2533" dirty="0">
                <a:solidFill>
                  <a:schemeClr val="dk1"/>
                </a:solidFill>
                <a:latin typeface="Trebuchet MS"/>
                <a:ea typeface="Trebuchet MS"/>
                <a:cs typeface="Trebuchet MS"/>
                <a:sym typeface="Trebuchet MS"/>
              </a:rPr>
              <a:t>John Hick was a prominent philosopher of religion. He made several contributions to the field. </a:t>
            </a:r>
            <a:endParaRPr sz="2533" dirty="0">
              <a:solidFill>
                <a:schemeClr val="dk1"/>
              </a:solidFill>
              <a:latin typeface="Trebuchet MS"/>
              <a:ea typeface="Trebuchet MS"/>
              <a:cs typeface="Trebuchet MS"/>
              <a:sym typeface="Trebuchet MS"/>
            </a:endParaRPr>
          </a:p>
          <a:p>
            <a:endParaRPr sz="2533" dirty="0">
              <a:solidFill>
                <a:schemeClr val="dk1"/>
              </a:solidFill>
              <a:latin typeface="Trebuchet MS"/>
              <a:ea typeface="Trebuchet MS"/>
              <a:cs typeface="Trebuchet MS"/>
              <a:sym typeface="Trebuchet MS"/>
            </a:endParaRPr>
          </a:p>
          <a:p>
            <a:r>
              <a:rPr lang="en-GB" sz="2533" dirty="0">
                <a:solidFill>
                  <a:schemeClr val="dk1"/>
                </a:solidFill>
                <a:latin typeface="Trebuchet MS"/>
                <a:ea typeface="Trebuchet MS"/>
                <a:cs typeface="Trebuchet MS"/>
                <a:sym typeface="Trebuchet MS"/>
              </a:rPr>
              <a:t>Hick argued that God created a world designed to enable humans to grow and develop, </a:t>
            </a:r>
            <a:r>
              <a:rPr lang="en-GB" sz="2533" b="1" i="1" dirty="0">
                <a:solidFill>
                  <a:schemeClr val="dk1"/>
                </a:solidFill>
                <a:latin typeface="Trebuchet MS"/>
                <a:ea typeface="Trebuchet MS"/>
                <a:cs typeface="Trebuchet MS"/>
                <a:sym typeface="Trebuchet MS"/>
              </a:rPr>
              <a:t>spiritually </a:t>
            </a:r>
            <a:r>
              <a:rPr lang="en-GB" sz="2533" dirty="0">
                <a:solidFill>
                  <a:schemeClr val="dk1"/>
                </a:solidFill>
                <a:latin typeface="Trebuchet MS"/>
                <a:ea typeface="Trebuchet MS"/>
                <a:cs typeface="Trebuchet MS"/>
                <a:sym typeface="Trebuchet MS"/>
              </a:rPr>
              <a:t>and </a:t>
            </a:r>
            <a:r>
              <a:rPr lang="en-GB" sz="2533" b="1" i="1" dirty="0">
                <a:solidFill>
                  <a:schemeClr val="dk1"/>
                </a:solidFill>
                <a:latin typeface="Trebuchet MS"/>
                <a:ea typeface="Trebuchet MS"/>
                <a:cs typeface="Trebuchet MS"/>
                <a:sym typeface="Trebuchet MS"/>
              </a:rPr>
              <a:t>morally</a:t>
            </a:r>
            <a:r>
              <a:rPr lang="en-GB" sz="2533" dirty="0">
                <a:solidFill>
                  <a:schemeClr val="dk1"/>
                </a:solidFill>
                <a:latin typeface="Trebuchet MS"/>
                <a:ea typeface="Trebuchet MS"/>
                <a:cs typeface="Trebuchet MS"/>
                <a:sym typeface="Trebuchet MS"/>
              </a:rPr>
              <a:t>. By overcoming challenges humans learn to be good.</a:t>
            </a:r>
            <a:endParaRPr sz="2533" dirty="0">
              <a:solidFill>
                <a:schemeClr val="dk1"/>
              </a:solidFill>
              <a:latin typeface="Trebuchet MS"/>
              <a:ea typeface="Trebuchet MS"/>
              <a:cs typeface="Trebuchet MS"/>
              <a:sym typeface="Trebuchet MS"/>
            </a:endParaRPr>
          </a:p>
          <a:p>
            <a:endParaRPr sz="2533" dirty="0">
              <a:solidFill>
                <a:schemeClr val="dk1"/>
              </a:solidFill>
              <a:latin typeface="Trebuchet MS"/>
              <a:ea typeface="Trebuchet MS"/>
              <a:cs typeface="Trebuchet MS"/>
              <a:sym typeface="Trebuchet MS"/>
            </a:endParaRPr>
          </a:p>
          <a:p>
            <a:r>
              <a:rPr lang="en-GB" sz="2533" dirty="0">
                <a:solidFill>
                  <a:schemeClr val="dk1"/>
                </a:solidFill>
                <a:latin typeface="Trebuchet MS"/>
                <a:ea typeface="Trebuchet MS"/>
                <a:cs typeface="Trebuchet MS"/>
                <a:sym typeface="Trebuchet MS"/>
              </a:rPr>
              <a:t>He called this world a </a:t>
            </a:r>
            <a:r>
              <a:rPr lang="en-GB" sz="2533" b="1" i="1" dirty="0">
                <a:solidFill>
                  <a:schemeClr val="dk1"/>
                </a:solidFill>
                <a:latin typeface="Trebuchet MS"/>
                <a:ea typeface="Trebuchet MS"/>
                <a:cs typeface="Trebuchet MS"/>
                <a:sym typeface="Trebuchet MS"/>
              </a:rPr>
              <a:t>“vale of soul making”; </a:t>
            </a:r>
            <a:r>
              <a:rPr lang="en-GB" sz="2533" dirty="0">
                <a:solidFill>
                  <a:schemeClr val="dk1"/>
                </a:solidFill>
                <a:latin typeface="Trebuchet MS"/>
                <a:ea typeface="Trebuchet MS"/>
                <a:cs typeface="Trebuchet MS"/>
                <a:sym typeface="Trebuchet MS"/>
              </a:rPr>
              <a:t>humans are not born perfect but the purposes of life are to develop their souls with virtues, moral qualities and deepen their relationship with God.</a:t>
            </a:r>
            <a:endParaRPr sz="2533" dirty="0">
              <a:solidFill>
                <a:schemeClr val="dk1"/>
              </a:solidFill>
              <a:latin typeface="Trebuchet MS"/>
              <a:ea typeface="Trebuchet MS"/>
              <a:cs typeface="Trebuchet MS"/>
              <a:sym typeface="Trebuchet MS"/>
            </a:endParaRPr>
          </a:p>
          <a:p>
            <a:endParaRPr sz="2533" dirty="0">
              <a:solidFill>
                <a:schemeClr val="dk1"/>
              </a:solidFill>
              <a:latin typeface="Trebuchet MS"/>
              <a:ea typeface="Trebuchet MS"/>
              <a:cs typeface="Trebuchet MS"/>
              <a:sym typeface="Trebuchet MS"/>
            </a:endParaRPr>
          </a:p>
          <a:p>
            <a:r>
              <a:rPr lang="en-GB" sz="2533" dirty="0">
                <a:solidFill>
                  <a:schemeClr val="dk1"/>
                </a:solidFill>
                <a:latin typeface="Trebuchet MS"/>
                <a:ea typeface="Trebuchet MS"/>
                <a:cs typeface="Trebuchet MS"/>
                <a:sym typeface="Trebuchet MS"/>
              </a:rPr>
              <a:t>God stays just outside our understanding, at an </a:t>
            </a:r>
            <a:r>
              <a:rPr lang="en-GB" sz="2533" b="1" i="1" dirty="0">
                <a:solidFill>
                  <a:schemeClr val="dk1"/>
                </a:solidFill>
                <a:latin typeface="Trebuchet MS"/>
                <a:ea typeface="Trebuchet MS"/>
                <a:cs typeface="Trebuchet MS"/>
                <a:sym typeface="Trebuchet MS"/>
              </a:rPr>
              <a:t>epistemic distance </a:t>
            </a:r>
            <a:r>
              <a:rPr lang="en-GB" sz="2533" dirty="0">
                <a:solidFill>
                  <a:schemeClr val="dk1"/>
                </a:solidFill>
                <a:latin typeface="Trebuchet MS"/>
                <a:ea typeface="Trebuchet MS"/>
                <a:cs typeface="Trebuchet MS"/>
                <a:sym typeface="Trebuchet MS"/>
              </a:rPr>
              <a:t>so as not to influence our decision making. </a:t>
            </a:r>
            <a:endParaRPr sz="2533" dirty="0">
              <a:solidFill>
                <a:schemeClr val="dk1"/>
              </a:solidFill>
              <a:latin typeface="Trebuchet MS"/>
              <a:ea typeface="Trebuchet MS"/>
              <a:cs typeface="Trebuchet MS"/>
              <a:sym typeface="Trebuchet MS"/>
            </a:endParaRPr>
          </a:p>
        </p:txBody>
      </p:sp>
      <p:sp>
        <p:nvSpPr>
          <p:cNvPr id="211" name="Google Shape;211;p27"/>
          <p:cNvSpPr txBox="1"/>
          <p:nvPr/>
        </p:nvSpPr>
        <p:spPr>
          <a:xfrm>
            <a:off x="213933" y="4572000"/>
            <a:ext cx="5323600" cy="697523"/>
          </a:xfrm>
          <a:prstGeom prst="rect">
            <a:avLst/>
          </a:prstGeom>
          <a:noFill/>
          <a:ln>
            <a:noFill/>
          </a:ln>
        </p:spPr>
        <p:txBody>
          <a:bodyPr spcFirstLastPara="1" wrap="square" lIns="121900" tIns="121900" rIns="121900" bIns="121900" anchor="t" anchorCtr="0">
            <a:spAutoFit/>
          </a:bodyPr>
          <a:lstStyle/>
          <a:p>
            <a:endParaRPr sz="2933">
              <a:solidFill>
                <a:schemeClr val="dk1"/>
              </a:solidFill>
              <a:latin typeface="Trebuchet MS"/>
              <a:ea typeface="Trebuchet MS"/>
              <a:cs typeface="Trebuchet MS"/>
              <a:sym typeface="Trebuchet MS"/>
            </a:endParaRPr>
          </a:p>
        </p:txBody>
      </p:sp>
      <p:sp>
        <p:nvSpPr>
          <p:cNvPr id="212" name="Google Shape;212;p27"/>
          <p:cNvSpPr/>
          <p:nvPr/>
        </p:nvSpPr>
        <p:spPr>
          <a:xfrm>
            <a:off x="2567" y="-18000"/>
            <a:ext cx="12192000" cy="879200"/>
          </a:xfrm>
          <a:prstGeom prst="rect">
            <a:avLst/>
          </a:prstGeom>
          <a:solidFill>
            <a:srgbClr val="118AB2"/>
          </a:solidFill>
          <a:ln>
            <a:noFill/>
          </a:ln>
        </p:spPr>
        <p:txBody>
          <a:bodyPr spcFirstLastPara="1" wrap="square" lIns="121900" tIns="121900" rIns="121900" bIns="121900" anchor="ctr" anchorCtr="0">
            <a:noAutofit/>
          </a:bodyPr>
          <a:lstStyle/>
          <a:p>
            <a:r>
              <a:rPr lang="en-GB" sz="2933" b="1" dirty="0">
                <a:solidFill>
                  <a:schemeClr val="dk1"/>
                </a:solidFill>
                <a:latin typeface="Trebuchet MS"/>
                <a:ea typeface="Trebuchet MS"/>
                <a:cs typeface="Trebuchet MS"/>
                <a:sym typeface="Trebuchet MS"/>
              </a:rPr>
              <a:t>  Explaining </a:t>
            </a:r>
            <a:r>
              <a:rPr lang="en-GB" sz="3067" b="1" dirty="0">
                <a:solidFill>
                  <a:schemeClr val="dk1"/>
                </a:solidFill>
                <a:latin typeface="Trebuchet MS"/>
                <a:ea typeface="Trebuchet MS"/>
                <a:cs typeface="Trebuchet MS"/>
                <a:sym typeface="Trebuchet MS"/>
              </a:rPr>
              <a:t>John Hick’s Theodicy</a:t>
            </a:r>
            <a:endParaRPr sz="2933" b="1" dirty="0">
              <a:solidFill>
                <a:schemeClr val="dk1"/>
              </a:solidFill>
              <a:latin typeface="Trebuchet MS"/>
              <a:ea typeface="Trebuchet MS"/>
              <a:cs typeface="Trebuchet MS"/>
              <a:sym typeface="Trebuchet MS"/>
            </a:endParaRPr>
          </a:p>
        </p:txBody>
      </p:sp>
      <p:pic>
        <p:nvPicPr>
          <p:cNvPr id="213" name="Google Shape;213;p27"/>
          <p:cNvPicPr preferRelativeResize="0"/>
          <p:nvPr/>
        </p:nvPicPr>
        <p:blipFill>
          <a:blip r:embed="rId3">
            <a:alphaModFix/>
          </a:blip>
          <a:stretch>
            <a:fillRect/>
          </a:stretch>
        </p:blipFill>
        <p:spPr>
          <a:xfrm>
            <a:off x="9358734" y="1064401"/>
            <a:ext cx="2552700" cy="3187700"/>
          </a:xfrm>
          <a:prstGeom prst="rect">
            <a:avLst/>
          </a:prstGeom>
          <a:noFill/>
          <a:ln>
            <a:noFill/>
          </a:ln>
        </p:spPr>
      </p:pic>
      <p:pic>
        <p:nvPicPr>
          <p:cNvPr id="2" name="Picture 1" descr="A black background with yellow text and a duck&#10;&#10;Description automatically generated">
            <a:extLst>
              <a:ext uri="{FF2B5EF4-FFF2-40B4-BE49-F238E27FC236}">
                <a16:creationId xmlns:a16="http://schemas.microsoft.com/office/drawing/2014/main" id="{78F1DA10-B978-DA86-2824-21F48516DE68}"/>
              </a:ext>
            </a:extLst>
          </p:cNvPr>
          <p:cNvPicPr>
            <a:picLocks noChangeAspect="1"/>
          </p:cNvPicPr>
          <p:nvPr/>
        </p:nvPicPr>
        <p:blipFill rotWithShape="1">
          <a:blip r:embed="rId4">
            <a:extLst>
              <a:ext uri="{28A0092B-C50C-407E-A947-70E740481C1C}">
                <a14:useLocalDpi xmlns:a14="http://schemas.microsoft.com/office/drawing/2010/main" val="0"/>
              </a:ext>
            </a:extLst>
          </a:blip>
          <a:srcRect l="21124" t="20713" r="57327" b="51386"/>
          <a:stretch/>
        </p:blipFill>
        <p:spPr>
          <a:xfrm>
            <a:off x="11465072" y="6075804"/>
            <a:ext cx="604111" cy="782196"/>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28"/>
          <p:cNvSpPr txBox="1"/>
          <p:nvPr/>
        </p:nvSpPr>
        <p:spPr>
          <a:xfrm>
            <a:off x="315533" y="964800"/>
            <a:ext cx="11584400" cy="756400"/>
          </a:xfrm>
          <a:prstGeom prst="rect">
            <a:avLst/>
          </a:prstGeom>
          <a:noFill/>
          <a:ln>
            <a:noFill/>
          </a:ln>
        </p:spPr>
        <p:txBody>
          <a:bodyPr spcFirstLastPara="1" wrap="square" lIns="121900" tIns="121900" rIns="121900" bIns="121900" anchor="t" anchorCtr="0">
            <a:noAutofit/>
          </a:bodyPr>
          <a:lstStyle/>
          <a:p>
            <a:r>
              <a:rPr lang="en-GB" sz="2667">
                <a:solidFill>
                  <a:schemeClr val="dk1"/>
                </a:solidFill>
                <a:latin typeface="Trebuchet MS"/>
                <a:ea typeface="Trebuchet MS"/>
                <a:cs typeface="Trebuchet MS"/>
                <a:sym typeface="Trebuchet MS"/>
              </a:rPr>
              <a:t>Evil and suffering plays an important role within this. </a:t>
            </a:r>
            <a:endParaRPr sz="2667">
              <a:solidFill>
                <a:schemeClr val="dk1"/>
              </a:solidFill>
              <a:latin typeface="Trebuchet MS"/>
              <a:ea typeface="Trebuchet MS"/>
              <a:cs typeface="Trebuchet MS"/>
              <a:sym typeface="Trebuchet MS"/>
            </a:endParaRPr>
          </a:p>
          <a:p>
            <a:endParaRPr sz="2667">
              <a:solidFill>
                <a:schemeClr val="dk1"/>
              </a:solidFill>
              <a:latin typeface="Trebuchet MS"/>
              <a:ea typeface="Trebuchet MS"/>
              <a:cs typeface="Trebuchet MS"/>
              <a:sym typeface="Trebuchet MS"/>
            </a:endParaRPr>
          </a:p>
          <a:p>
            <a:endParaRPr sz="2667">
              <a:solidFill>
                <a:schemeClr val="dk1"/>
              </a:solidFill>
              <a:latin typeface="Trebuchet MS"/>
              <a:ea typeface="Trebuchet MS"/>
              <a:cs typeface="Trebuchet MS"/>
              <a:sym typeface="Trebuchet MS"/>
            </a:endParaRPr>
          </a:p>
          <a:p>
            <a:endParaRPr sz="2667">
              <a:solidFill>
                <a:schemeClr val="dk1"/>
              </a:solidFill>
              <a:latin typeface="Trebuchet MS"/>
              <a:ea typeface="Trebuchet MS"/>
              <a:cs typeface="Trebuchet MS"/>
              <a:sym typeface="Trebuchet MS"/>
            </a:endParaRPr>
          </a:p>
        </p:txBody>
      </p:sp>
      <p:sp>
        <p:nvSpPr>
          <p:cNvPr id="219" name="Google Shape;219;p28"/>
          <p:cNvSpPr txBox="1"/>
          <p:nvPr/>
        </p:nvSpPr>
        <p:spPr>
          <a:xfrm>
            <a:off x="213933" y="4572000"/>
            <a:ext cx="5323600" cy="697523"/>
          </a:xfrm>
          <a:prstGeom prst="rect">
            <a:avLst/>
          </a:prstGeom>
          <a:noFill/>
          <a:ln>
            <a:noFill/>
          </a:ln>
        </p:spPr>
        <p:txBody>
          <a:bodyPr spcFirstLastPara="1" wrap="square" lIns="121900" tIns="121900" rIns="121900" bIns="121900" anchor="t" anchorCtr="0">
            <a:spAutoFit/>
          </a:bodyPr>
          <a:lstStyle/>
          <a:p>
            <a:endParaRPr sz="2933">
              <a:solidFill>
                <a:schemeClr val="dk1"/>
              </a:solidFill>
              <a:latin typeface="Trebuchet MS"/>
              <a:ea typeface="Trebuchet MS"/>
              <a:cs typeface="Trebuchet MS"/>
              <a:sym typeface="Trebuchet MS"/>
            </a:endParaRPr>
          </a:p>
        </p:txBody>
      </p:sp>
      <p:sp>
        <p:nvSpPr>
          <p:cNvPr id="220" name="Google Shape;220;p28"/>
          <p:cNvSpPr/>
          <p:nvPr/>
        </p:nvSpPr>
        <p:spPr>
          <a:xfrm>
            <a:off x="2567" y="-18000"/>
            <a:ext cx="12192000" cy="879200"/>
          </a:xfrm>
          <a:prstGeom prst="rect">
            <a:avLst/>
          </a:prstGeom>
          <a:solidFill>
            <a:srgbClr val="118AB2"/>
          </a:solidFill>
          <a:ln>
            <a:noFill/>
          </a:ln>
        </p:spPr>
        <p:txBody>
          <a:bodyPr spcFirstLastPara="1" wrap="square" lIns="121900" tIns="121900" rIns="121900" bIns="121900" anchor="ctr" anchorCtr="0">
            <a:noAutofit/>
          </a:bodyPr>
          <a:lstStyle/>
          <a:p>
            <a:r>
              <a:rPr lang="en-GB" sz="2933" b="1">
                <a:solidFill>
                  <a:schemeClr val="dk1"/>
                </a:solidFill>
                <a:latin typeface="Trebuchet MS"/>
                <a:ea typeface="Trebuchet MS"/>
                <a:cs typeface="Trebuchet MS"/>
                <a:sym typeface="Trebuchet MS"/>
              </a:rPr>
              <a:t>  Explaining </a:t>
            </a:r>
            <a:r>
              <a:rPr lang="en-GB" sz="3067" b="1">
                <a:solidFill>
                  <a:schemeClr val="dk1"/>
                </a:solidFill>
                <a:latin typeface="Trebuchet MS"/>
                <a:ea typeface="Trebuchet MS"/>
                <a:cs typeface="Trebuchet MS"/>
                <a:sym typeface="Trebuchet MS"/>
              </a:rPr>
              <a:t>John Hick’s theodicy</a:t>
            </a:r>
            <a:endParaRPr sz="2933" b="1">
              <a:solidFill>
                <a:schemeClr val="dk1"/>
              </a:solidFill>
              <a:latin typeface="Trebuchet MS"/>
              <a:ea typeface="Trebuchet MS"/>
              <a:cs typeface="Trebuchet MS"/>
              <a:sym typeface="Trebuchet MS"/>
            </a:endParaRPr>
          </a:p>
        </p:txBody>
      </p:sp>
      <p:sp>
        <p:nvSpPr>
          <p:cNvPr id="221" name="Google Shape;221;p28"/>
          <p:cNvSpPr txBox="1"/>
          <p:nvPr/>
        </p:nvSpPr>
        <p:spPr>
          <a:xfrm>
            <a:off x="773667" y="1945168"/>
            <a:ext cx="4000000" cy="656614"/>
          </a:xfrm>
          <a:prstGeom prst="rect">
            <a:avLst/>
          </a:prstGeom>
          <a:noFill/>
          <a:ln>
            <a:noFill/>
          </a:ln>
        </p:spPr>
        <p:txBody>
          <a:bodyPr spcFirstLastPara="1" wrap="square" lIns="121900" tIns="121900" rIns="121900" bIns="121900" anchor="t" anchorCtr="0">
            <a:spAutoFit/>
          </a:bodyPr>
          <a:lstStyle/>
          <a:p>
            <a:endParaRPr sz="2667">
              <a:solidFill>
                <a:schemeClr val="dk1"/>
              </a:solidFill>
              <a:latin typeface="Trebuchet MS"/>
              <a:ea typeface="Trebuchet MS"/>
              <a:cs typeface="Trebuchet MS"/>
              <a:sym typeface="Trebuchet MS"/>
            </a:endParaRPr>
          </a:p>
        </p:txBody>
      </p:sp>
      <p:sp>
        <p:nvSpPr>
          <p:cNvPr id="222" name="Google Shape;222;p28"/>
          <p:cNvSpPr/>
          <p:nvPr/>
        </p:nvSpPr>
        <p:spPr>
          <a:xfrm>
            <a:off x="390267" y="4236733"/>
            <a:ext cx="4766800" cy="2437200"/>
          </a:xfrm>
          <a:prstGeom prst="rect">
            <a:avLst/>
          </a:prstGeom>
          <a:solidFill>
            <a:srgbClr val="118AB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a:buClr>
                <a:schemeClr val="dk1"/>
              </a:buClr>
              <a:buSzPts val="1100"/>
            </a:pPr>
            <a:r>
              <a:rPr lang="en-GB" sz="2267">
                <a:solidFill>
                  <a:schemeClr val="lt1"/>
                </a:solidFill>
                <a:latin typeface="Trebuchet MS"/>
                <a:ea typeface="Trebuchet MS"/>
                <a:cs typeface="Trebuchet MS"/>
                <a:sym typeface="Trebuchet MS"/>
              </a:rPr>
              <a:t>Suppose an earthquake destroys a community. Humans have a choice - they can help or they can act as bystanders. Helping gives them the opportunity to show moral growth. </a:t>
            </a:r>
            <a:endParaRPr sz="2267">
              <a:solidFill>
                <a:schemeClr val="lt1"/>
              </a:solidFill>
              <a:latin typeface="Trebuchet MS"/>
              <a:ea typeface="Trebuchet MS"/>
              <a:cs typeface="Trebuchet MS"/>
              <a:sym typeface="Trebuchet MS"/>
            </a:endParaRPr>
          </a:p>
        </p:txBody>
      </p:sp>
      <p:pic>
        <p:nvPicPr>
          <p:cNvPr id="223" name="Google Shape;223;p28"/>
          <p:cNvPicPr preferRelativeResize="0"/>
          <p:nvPr/>
        </p:nvPicPr>
        <p:blipFill>
          <a:blip r:embed="rId3">
            <a:alphaModFix/>
          </a:blip>
          <a:stretch>
            <a:fillRect/>
          </a:stretch>
        </p:blipFill>
        <p:spPr>
          <a:xfrm>
            <a:off x="970733" y="1862933"/>
            <a:ext cx="3810000" cy="2133600"/>
          </a:xfrm>
          <a:prstGeom prst="rect">
            <a:avLst/>
          </a:prstGeom>
          <a:noFill/>
          <a:ln w="28575" cap="flat" cmpd="sng">
            <a:solidFill>
              <a:srgbClr val="118AB2"/>
            </a:solidFill>
            <a:prstDash val="solid"/>
            <a:round/>
            <a:headEnd type="none" w="sm" len="sm"/>
            <a:tailEnd type="none" w="sm" len="sm"/>
          </a:ln>
        </p:spPr>
      </p:pic>
      <p:sp>
        <p:nvSpPr>
          <p:cNvPr id="224" name="Google Shape;224;p28"/>
          <p:cNvSpPr/>
          <p:nvPr/>
        </p:nvSpPr>
        <p:spPr>
          <a:xfrm>
            <a:off x="6674933" y="4198600"/>
            <a:ext cx="4766800" cy="2437200"/>
          </a:xfrm>
          <a:prstGeom prst="rect">
            <a:avLst/>
          </a:prstGeom>
          <a:solidFill>
            <a:srgbClr val="118AB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a:r>
              <a:rPr lang="en-GB" sz="2267" dirty="0">
                <a:solidFill>
                  <a:schemeClr val="lt1"/>
                </a:solidFill>
                <a:latin typeface="Trebuchet MS"/>
                <a:ea typeface="Trebuchet MS"/>
                <a:cs typeface="Trebuchet MS"/>
                <a:sym typeface="Trebuchet MS"/>
              </a:rPr>
              <a:t>Suppose someone watches a person being mugged. Again they can stand by - or they can help out. The person doing the mugging also has the choice NOT to do it. This according to Hick ‘makes souls’</a:t>
            </a:r>
            <a:endParaRPr sz="2267" dirty="0">
              <a:solidFill>
                <a:schemeClr val="lt1"/>
              </a:solidFill>
              <a:latin typeface="Trebuchet MS"/>
              <a:ea typeface="Trebuchet MS"/>
              <a:cs typeface="Trebuchet MS"/>
              <a:sym typeface="Trebuchet MS"/>
            </a:endParaRPr>
          </a:p>
        </p:txBody>
      </p:sp>
      <p:pic>
        <p:nvPicPr>
          <p:cNvPr id="225" name="Google Shape;225;p28"/>
          <p:cNvPicPr preferRelativeResize="0"/>
          <p:nvPr/>
        </p:nvPicPr>
        <p:blipFill>
          <a:blip r:embed="rId4">
            <a:alphaModFix/>
          </a:blip>
          <a:stretch>
            <a:fillRect/>
          </a:stretch>
        </p:blipFill>
        <p:spPr>
          <a:xfrm>
            <a:off x="7597967" y="1894233"/>
            <a:ext cx="3112159" cy="2071000"/>
          </a:xfrm>
          <a:prstGeom prst="rect">
            <a:avLst/>
          </a:prstGeom>
          <a:noFill/>
          <a:ln w="28575" cap="flat" cmpd="sng">
            <a:solidFill>
              <a:srgbClr val="118AB2"/>
            </a:solidFill>
            <a:prstDash val="solid"/>
            <a:round/>
            <a:headEnd type="none" w="sm" len="sm"/>
            <a:tailEnd type="none" w="sm" len="sm"/>
          </a:ln>
        </p:spPr>
      </p:pic>
      <p:sp>
        <p:nvSpPr>
          <p:cNvPr id="226" name="Google Shape;226;p28"/>
          <p:cNvSpPr txBox="1"/>
          <p:nvPr/>
        </p:nvSpPr>
        <p:spPr>
          <a:xfrm>
            <a:off x="4926400" y="1723200"/>
            <a:ext cx="2406400" cy="756400"/>
          </a:xfrm>
          <a:prstGeom prst="rect">
            <a:avLst/>
          </a:prstGeom>
          <a:noFill/>
          <a:ln>
            <a:noFill/>
          </a:ln>
        </p:spPr>
        <p:txBody>
          <a:bodyPr spcFirstLastPara="1" wrap="square" lIns="121900" tIns="121900" rIns="121900" bIns="121900" anchor="t" anchorCtr="0">
            <a:noAutofit/>
          </a:bodyPr>
          <a:lstStyle/>
          <a:p>
            <a:pPr algn="ctr"/>
            <a:r>
              <a:rPr lang="en-GB" sz="2667">
                <a:solidFill>
                  <a:schemeClr val="dk1"/>
                </a:solidFill>
                <a:latin typeface="Trebuchet MS"/>
                <a:ea typeface="Trebuchet MS"/>
                <a:cs typeface="Trebuchet MS"/>
                <a:sym typeface="Trebuchet MS"/>
              </a:rPr>
              <a:t>What types of evil and suffering are these examples?</a:t>
            </a:r>
            <a:endParaRPr sz="2667">
              <a:solidFill>
                <a:schemeClr val="dk1"/>
              </a:solidFill>
              <a:latin typeface="Trebuchet MS"/>
              <a:ea typeface="Trebuchet MS"/>
              <a:cs typeface="Trebuchet MS"/>
              <a:sym typeface="Trebuchet MS"/>
            </a:endParaRPr>
          </a:p>
        </p:txBody>
      </p:sp>
      <p:pic>
        <p:nvPicPr>
          <p:cNvPr id="2" name="Picture 1" descr="A black background with yellow text and a duck&#10;&#10;Description automatically generated">
            <a:extLst>
              <a:ext uri="{FF2B5EF4-FFF2-40B4-BE49-F238E27FC236}">
                <a16:creationId xmlns:a16="http://schemas.microsoft.com/office/drawing/2014/main" id="{B2F998E7-B7FC-0307-E914-1818F0A490FF}"/>
              </a:ext>
            </a:extLst>
          </p:cNvPr>
          <p:cNvPicPr>
            <a:picLocks noChangeAspect="1"/>
          </p:cNvPicPr>
          <p:nvPr/>
        </p:nvPicPr>
        <p:blipFill rotWithShape="1">
          <a:blip r:embed="rId5">
            <a:extLst>
              <a:ext uri="{28A0092B-C50C-407E-A947-70E740481C1C}">
                <a14:useLocalDpi xmlns:a14="http://schemas.microsoft.com/office/drawing/2010/main" val="0"/>
              </a:ext>
            </a:extLst>
          </a:blip>
          <a:srcRect l="21124" t="20713" r="57327" b="51386"/>
          <a:stretch/>
        </p:blipFill>
        <p:spPr>
          <a:xfrm>
            <a:off x="11465072" y="6075804"/>
            <a:ext cx="604111" cy="78219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29"/>
          <p:cNvSpPr txBox="1"/>
          <p:nvPr/>
        </p:nvSpPr>
        <p:spPr>
          <a:xfrm>
            <a:off x="5818433" y="1559200"/>
            <a:ext cx="6015200" cy="5205200"/>
          </a:xfrm>
          <a:prstGeom prst="rect">
            <a:avLst/>
          </a:prstGeom>
          <a:noFill/>
          <a:ln>
            <a:noFill/>
          </a:ln>
        </p:spPr>
        <p:txBody>
          <a:bodyPr spcFirstLastPara="1" wrap="square" lIns="121900" tIns="121900" rIns="121900" bIns="121900" anchor="t" anchorCtr="0">
            <a:noAutofit/>
          </a:bodyPr>
          <a:lstStyle/>
          <a:p>
            <a:pPr>
              <a:lnSpc>
                <a:spcPct val="120000"/>
              </a:lnSpc>
            </a:pPr>
            <a:r>
              <a:rPr lang="en-GB" sz="2133">
                <a:solidFill>
                  <a:schemeClr val="dk1"/>
                </a:solidFill>
                <a:highlight>
                  <a:srgbClr val="FFFFFF"/>
                </a:highlight>
                <a:latin typeface="Trebuchet MS"/>
                <a:ea typeface="Trebuchet MS"/>
                <a:cs typeface="Trebuchet MS"/>
                <a:sym typeface="Trebuchet MS"/>
              </a:rPr>
              <a:t>John Hick’s Vale of Soul Making Defense:</a:t>
            </a:r>
            <a:endParaRPr sz="2133">
              <a:solidFill>
                <a:schemeClr val="dk1"/>
              </a:solidFill>
              <a:highlight>
                <a:srgbClr val="FFFFFF"/>
              </a:highlight>
              <a:latin typeface="Trebuchet MS"/>
              <a:ea typeface="Trebuchet MS"/>
              <a:cs typeface="Trebuchet MS"/>
              <a:sym typeface="Trebuchet MS"/>
            </a:endParaRPr>
          </a:p>
          <a:p>
            <a:pPr marL="609585" indent="-440256">
              <a:lnSpc>
                <a:spcPct val="120000"/>
              </a:lnSpc>
              <a:spcBef>
                <a:spcPts val="1333"/>
              </a:spcBef>
              <a:buClr>
                <a:schemeClr val="dk1"/>
              </a:buClr>
              <a:buSzPts val="1600"/>
              <a:buChar char="●"/>
            </a:pPr>
            <a:r>
              <a:rPr lang="en-GB" sz="2133">
                <a:solidFill>
                  <a:schemeClr val="dk1"/>
                </a:solidFill>
                <a:highlight>
                  <a:srgbClr val="FFFFFF"/>
                </a:highlight>
                <a:latin typeface="Trebuchet MS"/>
                <a:ea typeface="Trebuchet MS"/>
                <a:cs typeface="Trebuchet MS"/>
                <a:sym typeface="Trebuchet MS"/>
              </a:rPr>
              <a:t>Evil is necessary for _______________________ development.</a:t>
            </a:r>
            <a:endParaRPr sz="2133">
              <a:solidFill>
                <a:schemeClr val="dk1"/>
              </a:solidFill>
              <a:highlight>
                <a:srgbClr val="FFFFFF"/>
              </a:highlight>
              <a:latin typeface="Trebuchet MS"/>
              <a:ea typeface="Trebuchet MS"/>
              <a:cs typeface="Trebuchet MS"/>
              <a:sym typeface="Trebuchet MS"/>
            </a:endParaRPr>
          </a:p>
          <a:p>
            <a:pPr marL="609585" indent="-440256">
              <a:lnSpc>
                <a:spcPct val="120000"/>
              </a:lnSpc>
              <a:spcBef>
                <a:spcPts val="1333"/>
              </a:spcBef>
              <a:buClr>
                <a:schemeClr val="dk1"/>
              </a:buClr>
              <a:buSzPts val="1600"/>
              <a:buChar char="●"/>
            </a:pPr>
            <a:r>
              <a:rPr lang="en-GB" sz="2133">
                <a:solidFill>
                  <a:schemeClr val="dk1"/>
                </a:solidFill>
                <a:highlight>
                  <a:srgbClr val="FFFFFF"/>
                </a:highlight>
                <a:latin typeface="Trebuchet MS"/>
                <a:ea typeface="Trebuchet MS"/>
                <a:cs typeface="Trebuchet MS"/>
                <a:sym typeface="Trebuchet MS"/>
              </a:rPr>
              <a:t>Through experiencing and overcoming evil, humans develop _______________________________</a:t>
            </a:r>
            <a:endParaRPr sz="2133">
              <a:solidFill>
                <a:schemeClr val="dk1"/>
              </a:solidFill>
              <a:highlight>
                <a:srgbClr val="FFFFFF"/>
              </a:highlight>
              <a:latin typeface="Trebuchet MS"/>
              <a:ea typeface="Trebuchet MS"/>
              <a:cs typeface="Trebuchet MS"/>
              <a:sym typeface="Trebuchet MS"/>
            </a:endParaRPr>
          </a:p>
          <a:p>
            <a:pPr marL="609585" indent="-440256">
              <a:lnSpc>
                <a:spcPct val="120000"/>
              </a:lnSpc>
              <a:spcBef>
                <a:spcPts val="1333"/>
              </a:spcBef>
              <a:buClr>
                <a:schemeClr val="dk1"/>
              </a:buClr>
              <a:buSzPts val="1600"/>
              <a:buChar char="●"/>
            </a:pPr>
            <a:r>
              <a:rPr lang="en-GB" sz="2133">
                <a:solidFill>
                  <a:schemeClr val="dk1"/>
                </a:solidFill>
                <a:highlight>
                  <a:srgbClr val="FFFFFF"/>
                </a:highlight>
                <a:latin typeface="Trebuchet MS"/>
                <a:ea typeface="Trebuchet MS"/>
                <a:cs typeface="Trebuchet MS"/>
                <a:sym typeface="Trebuchet MS"/>
              </a:rPr>
              <a:t>God allows evil in order to create a world where humans can _________________</a:t>
            </a:r>
            <a:endParaRPr sz="2133">
              <a:solidFill>
                <a:schemeClr val="dk1"/>
              </a:solidFill>
              <a:highlight>
                <a:srgbClr val="FFFFFF"/>
              </a:highlight>
              <a:latin typeface="Trebuchet MS"/>
              <a:ea typeface="Trebuchet MS"/>
              <a:cs typeface="Trebuchet MS"/>
              <a:sym typeface="Trebuchet MS"/>
            </a:endParaRPr>
          </a:p>
          <a:p>
            <a:pPr marL="609585" indent="-440256">
              <a:lnSpc>
                <a:spcPct val="120000"/>
              </a:lnSpc>
              <a:spcBef>
                <a:spcPts val="1333"/>
              </a:spcBef>
              <a:buClr>
                <a:schemeClr val="dk1"/>
              </a:buClr>
              <a:buSzPts val="1600"/>
              <a:buChar char="●"/>
            </a:pPr>
            <a:r>
              <a:rPr lang="en-GB" sz="2133">
                <a:solidFill>
                  <a:schemeClr val="dk1"/>
                </a:solidFill>
                <a:highlight>
                  <a:srgbClr val="FFFFFF"/>
                </a:highlight>
                <a:latin typeface="Trebuchet MS"/>
                <a:ea typeface="Trebuchet MS"/>
                <a:cs typeface="Trebuchet MS"/>
                <a:sym typeface="Trebuchet MS"/>
              </a:rPr>
              <a:t>The ultimate goal is for humans to become mature and perfected beings through the process of _______________</a:t>
            </a:r>
            <a:endParaRPr sz="2133">
              <a:solidFill>
                <a:schemeClr val="dk1"/>
              </a:solidFill>
              <a:highlight>
                <a:srgbClr val="FFFFFF"/>
              </a:highlight>
              <a:latin typeface="Trebuchet MS"/>
              <a:ea typeface="Trebuchet MS"/>
              <a:cs typeface="Trebuchet MS"/>
              <a:sym typeface="Trebuchet MS"/>
            </a:endParaRPr>
          </a:p>
          <a:p>
            <a:pPr marL="609585">
              <a:lnSpc>
                <a:spcPct val="120000"/>
              </a:lnSpc>
              <a:spcBef>
                <a:spcPts val="1333"/>
              </a:spcBef>
              <a:spcAft>
                <a:spcPts val="1333"/>
              </a:spcAft>
            </a:pPr>
            <a:endParaRPr sz="2133">
              <a:solidFill>
                <a:schemeClr val="dk1"/>
              </a:solidFill>
              <a:highlight>
                <a:srgbClr val="FFFFFF"/>
              </a:highlight>
              <a:latin typeface="Trebuchet MS"/>
              <a:ea typeface="Trebuchet MS"/>
              <a:cs typeface="Trebuchet MS"/>
              <a:sym typeface="Trebuchet MS"/>
            </a:endParaRPr>
          </a:p>
        </p:txBody>
      </p:sp>
      <p:sp>
        <p:nvSpPr>
          <p:cNvPr id="232" name="Google Shape;232;p29"/>
          <p:cNvSpPr txBox="1"/>
          <p:nvPr/>
        </p:nvSpPr>
        <p:spPr>
          <a:xfrm>
            <a:off x="213933" y="4572000"/>
            <a:ext cx="5323600" cy="697523"/>
          </a:xfrm>
          <a:prstGeom prst="rect">
            <a:avLst/>
          </a:prstGeom>
          <a:noFill/>
          <a:ln>
            <a:noFill/>
          </a:ln>
        </p:spPr>
        <p:txBody>
          <a:bodyPr spcFirstLastPara="1" wrap="square" lIns="121900" tIns="121900" rIns="121900" bIns="121900" anchor="t" anchorCtr="0">
            <a:spAutoFit/>
          </a:bodyPr>
          <a:lstStyle/>
          <a:p>
            <a:endParaRPr sz="2933">
              <a:solidFill>
                <a:schemeClr val="dk1"/>
              </a:solidFill>
              <a:latin typeface="Trebuchet MS"/>
              <a:ea typeface="Trebuchet MS"/>
              <a:cs typeface="Trebuchet MS"/>
              <a:sym typeface="Trebuchet MS"/>
            </a:endParaRPr>
          </a:p>
        </p:txBody>
      </p:sp>
      <p:sp>
        <p:nvSpPr>
          <p:cNvPr id="233" name="Google Shape;233;p29"/>
          <p:cNvSpPr/>
          <p:nvPr/>
        </p:nvSpPr>
        <p:spPr>
          <a:xfrm>
            <a:off x="2567" y="-18000"/>
            <a:ext cx="12192000" cy="879200"/>
          </a:xfrm>
          <a:prstGeom prst="rect">
            <a:avLst/>
          </a:prstGeom>
          <a:solidFill>
            <a:srgbClr val="118AB2"/>
          </a:solidFill>
          <a:ln>
            <a:noFill/>
          </a:ln>
        </p:spPr>
        <p:txBody>
          <a:bodyPr spcFirstLastPara="1" wrap="square" lIns="121900" tIns="121900" rIns="121900" bIns="121900" anchor="ctr" anchorCtr="0">
            <a:noAutofit/>
          </a:bodyPr>
          <a:lstStyle/>
          <a:p>
            <a:r>
              <a:rPr lang="en-GB" sz="2933" b="1">
                <a:solidFill>
                  <a:schemeClr val="dk1"/>
                </a:solidFill>
                <a:latin typeface="Trebuchet MS"/>
                <a:ea typeface="Trebuchet MS"/>
                <a:cs typeface="Trebuchet MS"/>
                <a:sym typeface="Trebuchet MS"/>
              </a:rPr>
              <a:t>  Explaining </a:t>
            </a:r>
            <a:r>
              <a:rPr lang="en-GB" sz="3067" b="1">
                <a:solidFill>
                  <a:schemeClr val="dk1"/>
                </a:solidFill>
                <a:latin typeface="Trebuchet MS"/>
                <a:ea typeface="Trebuchet MS"/>
                <a:cs typeface="Trebuchet MS"/>
                <a:sym typeface="Trebuchet MS"/>
              </a:rPr>
              <a:t>John Hick’s theodicy</a:t>
            </a:r>
            <a:endParaRPr sz="2933" b="1">
              <a:solidFill>
                <a:schemeClr val="dk1"/>
              </a:solidFill>
              <a:latin typeface="Trebuchet MS"/>
              <a:ea typeface="Trebuchet MS"/>
              <a:cs typeface="Trebuchet MS"/>
              <a:sym typeface="Trebuchet MS"/>
            </a:endParaRPr>
          </a:p>
        </p:txBody>
      </p:sp>
      <p:sp>
        <p:nvSpPr>
          <p:cNvPr id="234" name="Google Shape;234;p29"/>
          <p:cNvSpPr txBox="1"/>
          <p:nvPr/>
        </p:nvSpPr>
        <p:spPr>
          <a:xfrm>
            <a:off x="6535167" y="2479667"/>
            <a:ext cx="3259600" cy="422800"/>
          </a:xfrm>
          <a:prstGeom prst="rect">
            <a:avLst/>
          </a:prstGeom>
          <a:noFill/>
          <a:ln>
            <a:noFill/>
          </a:ln>
        </p:spPr>
        <p:txBody>
          <a:bodyPr spcFirstLastPara="1" wrap="square" lIns="121900" tIns="121900" rIns="121900" bIns="121900" anchor="t" anchorCtr="0">
            <a:noAutofit/>
          </a:bodyPr>
          <a:lstStyle/>
          <a:p>
            <a:pPr algn="ctr"/>
            <a:r>
              <a:rPr lang="en-GB" sz="2133" b="1" i="1" dirty="0">
                <a:solidFill>
                  <a:srgbClr val="FF0000"/>
                </a:solidFill>
                <a:latin typeface="Trebuchet MS"/>
                <a:ea typeface="Trebuchet MS"/>
                <a:cs typeface="Trebuchet MS"/>
                <a:sym typeface="Trebuchet MS"/>
              </a:rPr>
              <a:t>moral and spiritual</a:t>
            </a:r>
            <a:endParaRPr sz="2133" b="1" i="1" dirty="0">
              <a:solidFill>
                <a:srgbClr val="FF0000"/>
              </a:solidFill>
              <a:latin typeface="Trebuchet MS"/>
              <a:ea typeface="Trebuchet MS"/>
              <a:cs typeface="Trebuchet MS"/>
              <a:sym typeface="Trebuchet MS"/>
            </a:endParaRPr>
          </a:p>
        </p:txBody>
      </p:sp>
      <p:sp>
        <p:nvSpPr>
          <p:cNvPr id="235" name="Google Shape;235;p29"/>
          <p:cNvSpPr txBox="1"/>
          <p:nvPr/>
        </p:nvSpPr>
        <p:spPr>
          <a:xfrm>
            <a:off x="6535167" y="3790701"/>
            <a:ext cx="4397200" cy="422800"/>
          </a:xfrm>
          <a:prstGeom prst="rect">
            <a:avLst/>
          </a:prstGeom>
          <a:noFill/>
          <a:ln>
            <a:noFill/>
          </a:ln>
        </p:spPr>
        <p:txBody>
          <a:bodyPr spcFirstLastPara="1" wrap="square" lIns="121900" tIns="121900" rIns="121900" bIns="121900" anchor="t" anchorCtr="0">
            <a:noAutofit/>
          </a:bodyPr>
          <a:lstStyle/>
          <a:p>
            <a:pPr algn="ctr"/>
            <a:r>
              <a:rPr lang="en-GB" sz="2133" b="1" i="1" dirty="0">
                <a:solidFill>
                  <a:srgbClr val="FF0000"/>
                </a:solidFill>
                <a:latin typeface="Trebuchet MS"/>
                <a:ea typeface="Trebuchet MS"/>
                <a:cs typeface="Trebuchet MS"/>
                <a:sym typeface="Trebuchet MS"/>
              </a:rPr>
              <a:t>virtues and moral qualities</a:t>
            </a:r>
            <a:endParaRPr sz="2133" b="1" i="1" dirty="0">
              <a:solidFill>
                <a:srgbClr val="FF0000"/>
              </a:solidFill>
              <a:latin typeface="Trebuchet MS"/>
              <a:ea typeface="Trebuchet MS"/>
              <a:cs typeface="Trebuchet MS"/>
              <a:sym typeface="Trebuchet MS"/>
            </a:endParaRPr>
          </a:p>
        </p:txBody>
      </p:sp>
      <p:sp>
        <p:nvSpPr>
          <p:cNvPr id="236" name="Google Shape;236;p29"/>
          <p:cNvSpPr txBox="1"/>
          <p:nvPr/>
        </p:nvSpPr>
        <p:spPr>
          <a:xfrm>
            <a:off x="8687833" y="4754399"/>
            <a:ext cx="3259600" cy="422800"/>
          </a:xfrm>
          <a:prstGeom prst="rect">
            <a:avLst/>
          </a:prstGeom>
          <a:noFill/>
          <a:ln>
            <a:noFill/>
          </a:ln>
        </p:spPr>
        <p:txBody>
          <a:bodyPr spcFirstLastPara="1" wrap="square" lIns="121900" tIns="121900" rIns="121900" bIns="121900" anchor="t" anchorCtr="0">
            <a:noAutofit/>
          </a:bodyPr>
          <a:lstStyle/>
          <a:p>
            <a:pPr algn="ctr"/>
            <a:r>
              <a:rPr lang="en-GB" sz="2133" b="1" i="1" dirty="0">
                <a:solidFill>
                  <a:srgbClr val="FF0000"/>
                </a:solidFill>
                <a:latin typeface="Trebuchet MS"/>
                <a:ea typeface="Trebuchet MS"/>
                <a:cs typeface="Trebuchet MS"/>
                <a:sym typeface="Trebuchet MS"/>
              </a:rPr>
              <a:t>grow and develop</a:t>
            </a:r>
            <a:endParaRPr sz="2133" b="1" i="1" dirty="0">
              <a:solidFill>
                <a:srgbClr val="FF0000"/>
              </a:solidFill>
              <a:latin typeface="Trebuchet MS"/>
              <a:ea typeface="Trebuchet MS"/>
              <a:cs typeface="Trebuchet MS"/>
              <a:sym typeface="Trebuchet MS"/>
            </a:endParaRPr>
          </a:p>
        </p:txBody>
      </p:sp>
      <p:sp>
        <p:nvSpPr>
          <p:cNvPr id="237" name="Google Shape;237;p29"/>
          <p:cNvSpPr txBox="1"/>
          <p:nvPr/>
        </p:nvSpPr>
        <p:spPr>
          <a:xfrm>
            <a:off x="8981233" y="6108976"/>
            <a:ext cx="2672800" cy="422800"/>
          </a:xfrm>
          <a:prstGeom prst="rect">
            <a:avLst/>
          </a:prstGeom>
          <a:noFill/>
          <a:ln>
            <a:noFill/>
          </a:ln>
        </p:spPr>
        <p:txBody>
          <a:bodyPr spcFirstLastPara="1" wrap="square" lIns="121900" tIns="121900" rIns="121900" bIns="121900" anchor="t" anchorCtr="0">
            <a:noAutofit/>
          </a:bodyPr>
          <a:lstStyle/>
          <a:p>
            <a:pPr algn="ctr"/>
            <a:r>
              <a:rPr lang="en-GB" sz="2133" b="1" i="1">
                <a:solidFill>
                  <a:srgbClr val="FF0000"/>
                </a:solidFill>
                <a:latin typeface="Trebuchet MS"/>
                <a:ea typeface="Trebuchet MS"/>
                <a:cs typeface="Trebuchet MS"/>
                <a:sym typeface="Trebuchet MS"/>
              </a:rPr>
              <a:t>soul making</a:t>
            </a:r>
            <a:endParaRPr sz="2133" b="1" i="1">
              <a:solidFill>
                <a:srgbClr val="FF0000"/>
              </a:solidFill>
              <a:latin typeface="Trebuchet MS"/>
              <a:ea typeface="Trebuchet MS"/>
              <a:cs typeface="Trebuchet MS"/>
              <a:sym typeface="Trebuchet MS"/>
            </a:endParaRPr>
          </a:p>
        </p:txBody>
      </p:sp>
      <p:sp>
        <p:nvSpPr>
          <p:cNvPr id="238" name="Google Shape;238;p29"/>
          <p:cNvSpPr txBox="1"/>
          <p:nvPr/>
        </p:nvSpPr>
        <p:spPr>
          <a:xfrm>
            <a:off x="315533" y="964800"/>
            <a:ext cx="5323600" cy="5268800"/>
          </a:xfrm>
          <a:prstGeom prst="rect">
            <a:avLst/>
          </a:prstGeom>
          <a:noFill/>
          <a:ln>
            <a:noFill/>
          </a:ln>
        </p:spPr>
        <p:txBody>
          <a:bodyPr spcFirstLastPara="1" wrap="square" lIns="121900" tIns="121900" rIns="121900" bIns="121900" anchor="t" anchorCtr="0">
            <a:noAutofit/>
          </a:bodyPr>
          <a:lstStyle/>
          <a:p>
            <a:r>
              <a:rPr lang="en-GB" sz="2267" dirty="0">
                <a:solidFill>
                  <a:schemeClr val="dk1"/>
                </a:solidFill>
                <a:latin typeface="Trebuchet MS"/>
                <a:ea typeface="Trebuchet MS"/>
                <a:cs typeface="Trebuchet MS"/>
                <a:sym typeface="Trebuchet MS"/>
              </a:rPr>
              <a:t>Hick improves on Augustine by attempting to tackle natural and moral evil.</a:t>
            </a:r>
            <a:endParaRPr sz="2267" dirty="0">
              <a:solidFill>
                <a:schemeClr val="dk1"/>
              </a:solidFill>
              <a:latin typeface="Trebuchet MS"/>
              <a:ea typeface="Trebuchet MS"/>
              <a:cs typeface="Trebuchet MS"/>
              <a:sym typeface="Trebuchet MS"/>
            </a:endParaRPr>
          </a:p>
          <a:p>
            <a:br>
              <a:rPr lang="en-GB" sz="2267" dirty="0">
                <a:solidFill>
                  <a:schemeClr val="dk1"/>
                </a:solidFill>
                <a:latin typeface="Trebuchet MS"/>
                <a:ea typeface="Trebuchet MS"/>
                <a:cs typeface="Trebuchet MS"/>
                <a:sym typeface="Trebuchet MS"/>
              </a:rPr>
            </a:br>
            <a:r>
              <a:rPr lang="en-GB" sz="2267" dirty="0">
                <a:solidFill>
                  <a:schemeClr val="dk1"/>
                </a:solidFill>
                <a:latin typeface="Trebuchet MS"/>
                <a:ea typeface="Trebuchet MS"/>
                <a:cs typeface="Trebuchet MS"/>
                <a:sym typeface="Trebuchet MS"/>
              </a:rPr>
              <a:t>He puts humans at the centre and shows how evil can be part of a loving world.</a:t>
            </a:r>
            <a:endParaRPr sz="2267" dirty="0">
              <a:solidFill>
                <a:schemeClr val="dk1"/>
              </a:solidFill>
              <a:latin typeface="Trebuchet MS"/>
              <a:ea typeface="Trebuchet MS"/>
              <a:cs typeface="Trebuchet MS"/>
              <a:sym typeface="Trebuchet MS"/>
            </a:endParaRPr>
          </a:p>
          <a:p>
            <a:endParaRPr sz="2267" dirty="0">
              <a:solidFill>
                <a:schemeClr val="dk1"/>
              </a:solidFill>
              <a:latin typeface="Trebuchet MS"/>
              <a:ea typeface="Trebuchet MS"/>
              <a:cs typeface="Trebuchet MS"/>
              <a:sym typeface="Trebuchet MS"/>
            </a:endParaRPr>
          </a:p>
          <a:p>
            <a:r>
              <a:rPr lang="en-GB" sz="2267" dirty="0">
                <a:solidFill>
                  <a:schemeClr val="dk1"/>
                </a:solidFill>
                <a:latin typeface="Trebuchet MS"/>
                <a:ea typeface="Trebuchet MS"/>
                <a:cs typeface="Trebuchet MS"/>
                <a:sym typeface="Trebuchet MS"/>
              </a:rPr>
              <a:t>Hick links to the teachings of Jesus, showing the best of humans seek out the vulnerable and those in need the most to help them.</a:t>
            </a:r>
            <a:endParaRPr sz="2267" dirty="0">
              <a:solidFill>
                <a:schemeClr val="dk1"/>
              </a:solidFill>
              <a:latin typeface="Trebuchet MS"/>
              <a:ea typeface="Trebuchet MS"/>
              <a:cs typeface="Trebuchet MS"/>
              <a:sym typeface="Trebuchet MS"/>
            </a:endParaRPr>
          </a:p>
          <a:p>
            <a:endParaRPr sz="2267" dirty="0">
              <a:solidFill>
                <a:schemeClr val="dk1"/>
              </a:solidFill>
              <a:latin typeface="Trebuchet MS"/>
              <a:ea typeface="Trebuchet MS"/>
              <a:cs typeface="Trebuchet MS"/>
              <a:sym typeface="Trebuchet MS"/>
            </a:endParaRPr>
          </a:p>
          <a:p>
            <a:r>
              <a:rPr lang="en-GB" sz="2267" dirty="0">
                <a:solidFill>
                  <a:schemeClr val="dk1"/>
                </a:solidFill>
                <a:latin typeface="Trebuchet MS"/>
                <a:ea typeface="Trebuchet MS"/>
                <a:cs typeface="Trebuchet MS"/>
                <a:sym typeface="Trebuchet MS"/>
              </a:rPr>
              <a:t>He demonstrates that humans face challenges and that some might find it easier to overcome than others.</a:t>
            </a:r>
            <a:endParaRPr sz="2267" dirty="0">
              <a:solidFill>
                <a:schemeClr val="dk1"/>
              </a:solidFill>
              <a:latin typeface="Trebuchet MS"/>
              <a:ea typeface="Trebuchet MS"/>
              <a:cs typeface="Trebuchet MS"/>
              <a:sym typeface="Trebuchet MS"/>
            </a:endParaRPr>
          </a:p>
        </p:txBody>
      </p:sp>
      <p:sp>
        <p:nvSpPr>
          <p:cNvPr id="239" name="Google Shape;239;p29"/>
          <p:cNvSpPr txBox="1"/>
          <p:nvPr/>
        </p:nvSpPr>
        <p:spPr>
          <a:xfrm>
            <a:off x="5818433" y="933567"/>
            <a:ext cx="6242800" cy="831534"/>
          </a:xfrm>
          <a:prstGeom prst="rect">
            <a:avLst/>
          </a:prstGeom>
          <a:noFill/>
          <a:ln>
            <a:noFill/>
          </a:ln>
        </p:spPr>
        <p:txBody>
          <a:bodyPr spcFirstLastPara="1" wrap="square" lIns="121900" tIns="121900" rIns="121900" bIns="121900" anchor="t" anchorCtr="0">
            <a:spAutoFit/>
          </a:bodyPr>
          <a:lstStyle/>
          <a:p>
            <a:pPr>
              <a:lnSpc>
                <a:spcPct val="120000"/>
              </a:lnSpc>
              <a:spcAft>
                <a:spcPts val="1333"/>
              </a:spcAft>
            </a:pPr>
            <a:r>
              <a:rPr lang="en-GB" sz="2267" b="1">
                <a:solidFill>
                  <a:schemeClr val="dk1"/>
                </a:solidFill>
                <a:highlight>
                  <a:srgbClr val="FFFFFF"/>
                </a:highlight>
                <a:latin typeface="Trebuchet MS"/>
                <a:ea typeface="Trebuchet MS"/>
                <a:cs typeface="Trebuchet MS"/>
                <a:sym typeface="Trebuchet MS"/>
              </a:rPr>
              <a:t>Task: </a:t>
            </a:r>
            <a:r>
              <a:rPr lang="en-GB" sz="2267">
                <a:solidFill>
                  <a:schemeClr val="dk1"/>
                </a:solidFill>
                <a:highlight>
                  <a:srgbClr val="FFFFFF"/>
                </a:highlight>
                <a:latin typeface="Trebuchet MS"/>
                <a:ea typeface="Trebuchet MS"/>
                <a:cs typeface="Trebuchet MS"/>
                <a:sym typeface="Trebuchet MS"/>
              </a:rPr>
              <a:t>Complete the gaps in these sentences</a:t>
            </a:r>
            <a:endParaRPr sz="2400">
              <a:latin typeface="Trebuchet MS"/>
              <a:ea typeface="Trebuchet MS"/>
              <a:cs typeface="Trebuchet MS"/>
              <a:sym typeface="Trebuchet MS"/>
            </a:endParaRPr>
          </a:p>
        </p:txBody>
      </p:sp>
      <p:pic>
        <p:nvPicPr>
          <p:cNvPr id="2" name="Picture 1" descr="A black background with yellow text and a duck&#10;&#10;Description automatically generated">
            <a:extLst>
              <a:ext uri="{FF2B5EF4-FFF2-40B4-BE49-F238E27FC236}">
                <a16:creationId xmlns:a16="http://schemas.microsoft.com/office/drawing/2014/main" id="{A9235B55-D816-C085-BFE4-D3669B7F237A}"/>
              </a:ext>
            </a:extLst>
          </p:cNvPr>
          <p:cNvPicPr>
            <a:picLocks noChangeAspect="1"/>
          </p:cNvPicPr>
          <p:nvPr/>
        </p:nvPicPr>
        <p:blipFill rotWithShape="1">
          <a:blip r:embed="rId3">
            <a:extLst>
              <a:ext uri="{28A0092B-C50C-407E-A947-70E740481C1C}">
                <a14:useLocalDpi xmlns:a14="http://schemas.microsoft.com/office/drawing/2010/main" val="0"/>
              </a:ext>
            </a:extLst>
          </a:blip>
          <a:srcRect l="21124" t="20713" r="57327" b="51386"/>
          <a:stretch/>
        </p:blipFill>
        <p:spPr>
          <a:xfrm>
            <a:off x="11465072" y="6075804"/>
            <a:ext cx="604111" cy="78219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30"/>
          <p:cNvSpPr/>
          <p:nvPr/>
        </p:nvSpPr>
        <p:spPr>
          <a:xfrm>
            <a:off x="2567" y="-18000"/>
            <a:ext cx="12192000" cy="879200"/>
          </a:xfrm>
          <a:prstGeom prst="rect">
            <a:avLst/>
          </a:prstGeom>
          <a:solidFill>
            <a:srgbClr val="118AB2"/>
          </a:solidFill>
          <a:ln>
            <a:noFill/>
          </a:ln>
        </p:spPr>
        <p:txBody>
          <a:bodyPr spcFirstLastPara="1" wrap="square" lIns="121900" tIns="121900" rIns="121900" bIns="121900" anchor="ctr" anchorCtr="0">
            <a:noAutofit/>
          </a:bodyPr>
          <a:lstStyle/>
          <a:p>
            <a:r>
              <a:rPr lang="en-GB" sz="2933" b="1">
                <a:solidFill>
                  <a:schemeClr val="dk1"/>
                </a:solidFill>
                <a:latin typeface="Trebuchet MS"/>
                <a:ea typeface="Trebuchet MS"/>
                <a:cs typeface="Trebuchet MS"/>
                <a:sym typeface="Trebuchet MS"/>
              </a:rPr>
              <a:t>  Explaining </a:t>
            </a:r>
            <a:r>
              <a:rPr lang="en-GB" sz="3067" b="1">
                <a:solidFill>
                  <a:schemeClr val="dk1"/>
                </a:solidFill>
                <a:latin typeface="Trebuchet MS"/>
                <a:ea typeface="Trebuchet MS"/>
                <a:cs typeface="Trebuchet MS"/>
                <a:sym typeface="Trebuchet MS"/>
              </a:rPr>
              <a:t>John Hick’s theodicy</a:t>
            </a:r>
            <a:endParaRPr sz="3600" b="1">
              <a:solidFill>
                <a:schemeClr val="dk1"/>
              </a:solidFill>
              <a:latin typeface="Trebuchet MS"/>
              <a:ea typeface="Trebuchet MS"/>
              <a:cs typeface="Trebuchet MS"/>
              <a:sym typeface="Trebuchet MS"/>
            </a:endParaRPr>
          </a:p>
        </p:txBody>
      </p:sp>
      <p:sp>
        <p:nvSpPr>
          <p:cNvPr id="245" name="Google Shape;245;p30"/>
          <p:cNvSpPr txBox="1"/>
          <p:nvPr/>
        </p:nvSpPr>
        <p:spPr>
          <a:xfrm>
            <a:off x="258533" y="967367"/>
            <a:ext cx="11762800" cy="553957"/>
          </a:xfrm>
          <a:prstGeom prst="rect">
            <a:avLst/>
          </a:prstGeom>
          <a:noFill/>
          <a:ln>
            <a:noFill/>
          </a:ln>
        </p:spPr>
        <p:txBody>
          <a:bodyPr spcFirstLastPara="1" wrap="square" lIns="121900" tIns="121900" rIns="121900" bIns="121900" anchor="t" anchorCtr="0">
            <a:spAutoFit/>
          </a:bodyPr>
          <a:lstStyle/>
          <a:p>
            <a:r>
              <a:rPr lang="en-GB" sz="2000" b="1">
                <a:solidFill>
                  <a:schemeClr val="dk1"/>
                </a:solidFill>
                <a:latin typeface="Trebuchet MS"/>
                <a:ea typeface="Trebuchet MS"/>
                <a:cs typeface="Trebuchet MS"/>
                <a:sym typeface="Trebuchet MS"/>
              </a:rPr>
              <a:t>Task: </a:t>
            </a:r>
            <a:r>
              <a:rPr lang="en-GB" sz="2000">
                <a:solidFill>
                  <a:schemeClr val="dk1"/>
                </a:solidFill>
                <a:latin typeface="Trebuchet MS"/>
                <a:ea typeface="Trebuchet MS"/>
                <a:cs typeface="Trebuchet MS"/>
                <a:sym typeface="Trebuchet MS"/>
              </a:rPr>
              <a:t>mind map criticisms of Augustine’s theory. Check your answers. How many did you get right?</a:t>
            </a:r>
            <a:endParaRPr sz="2000">
              <a:solidFill>
                <a:schemeClr val="dk1"/>
              </a:solidFill>
              <a:latin typeface="Trebuchet MS"/>
              <a:ea typeface="Trebuchet MS"/>
              <a:cs typeface="Trebuchet MS"/>
              <a:sym typeface="Trebuchet MS"/>
            </a:endParaRPr>
          </a:p>
        </p:txBody>
      </p:sp>
      <p:sp>
        <p:nvSpPr>
          <p:cNvPr id="246" name="Google Shape;246;p30"/>
          <p:cNvSpPr/>
          <p:nvPr/>
        </p:nvSpPr>
        <p:spPr>
          <a:xfrm>
            <a:off x="4261033" y="4965300"/>
            <a:ext cx="3675200" cy="1768400"/>
          </a:xfrm>
          <a:prstGeom prst="rect">
            <a:avLst/>
          </a:prstGeom>
          <a:solidFill>
            <a:schemeClr val="bg1"/>
          </a:solid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r>
              <a:rPr lang="en-GB" sz="1733" dirty="0">
                <a:latin typeface="Trebuchet MS"/>
                <a:ea typeface="Trebuchet MS"/>
                <a:cs typeface="Trebuchet MS"/>
                <a:sym typeface="Trebuchet MS"/>
              </a:rPr>
              <a:t>Some say Hick's theodicy does not provide a explain the nature of evil itself. He does not delve into the deeper origins or reasons for the existence of evil</a:t>
            </a:r>
            <a:endParaRPr sz="1733" dirty="0">
              <a:latin typeface="Trebuchet MS"/>
              <a:ea typeface="Trebuchet MS"/>
              <a:cs typeface="Trebuchet MS"/>
              <a:sym typeface="Trebuchet MS"/>
            </a:endParaRPr>
          </a:p>
        </p:txBody>
      </p:sp>
      <p:sp>
        <p:nvSpPr>
          <p:cNvPr id="247" name="Google Shape;247;p30"/>
          <p:cNvSpPr/>
          <p:nvPr/>
        </p:nvSpPr>
        <p:spPr>
          <a:xfrm>
            <a:off x="4261033" y="4244400"/>
            <a:ext cx="3675200" cy="649600"/>
          </a:xfrm>
          <a:prstGeom prst="rect">
            <a:avLst/>
          </a:prstGeom>
          <a:no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r>
              <a:rPr lang="en-GB" sz="1733">
                <a:solidFill>
                  <a:schemeClr val="dk1"/>
                </a:solidFill>
                <a:latin typeface="Trebuchet MS"/>
                <a:ea typeface="Trebuchet MS"/>
                <a:cs typeface="Trebuchet MS"/>
                <a:sym typeface="Trebuchet MS"/>
              </a:rPr>
              <a:t>Does not really explain the nature of evil</a:t>
            </a:r>
            <a:endParaRPr sz="1733">
              <a:solidFill>
                <a:schemeClr val="dk1"/>
              </a:solidFill>
              <a:latin typeface="Trebuchet MS"/>
              <a:ea typeface="Trebuchet MS"/>
              <a:cs typeface="Trebuchet MS"/>
              <a:sym typeface="Trebuchet MS"/>
            </a:endParaRPr>
          </a:p>
        </p:txBody>
      </p:sp>
      <p:sp>
        <p:nvSpPr>
          <p:cNvPr id="248" name="Google Shape;248;p30"/>
          <p:cNvSpPr/>
          <p:nvPr/>
        </p:nvSpPr>
        <p:spPr>
          <a:xfrm>
            <a:off x="283100" y="4244400"/>
            <a:ext cx="3675200" cy="649600"/>
          </a:xfrm>
          <a:prstGeom prst="rect">
            <a:avLst/>
          </a:prstGeom>
          <a:no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r>
              <a:rPr lang="en-GB" sz="1733">
                <a:solidFill>
                  <a:schemeClr val="dk1"/>
                </a:solidFill>
                <a:latin typeface="Trebuchet MS"/>
                <a:ea typeface="Trebuchet MS"/>
                <a:cs typeface="Trebuchet MS"/>
                <a:sym typeface="Trebuchet MS"/>
              </a:rPr>
              <a:t>Lack of evidence</a:t>
            </a:r>
            <a:endParaRPr sz="1733">
              <a:solidFill>
                <a:schemeClr val="dk1"/>
              </a:solidFill>
              <a:latin typeface="Trebuchet MS"/>
              <a:ea typeface="Trebuchet MS"/>
              <a:cs typeface="Trebuchet MS"/>
              <a:sym typeface="Trebuchet MS"/>
            </a:endParaRPr>
          </a:p>
        </p:txBody>
      </p:sp>
      <p:sp>
        <p:nvSpPr>
          <p:cNvPr id="249" name="Google Shape;249;p30"/>
          <p:cNvSpPr/>
          <p:nvPr/>
        </p:nvSpPr>
        <p:spPr>
          <a:xfrm>
            <a:off x="283000" y="4945700"/>
            <a:ext cx="3675200" cy="1768400"/>
          </a:xfrm>
          <a:prstGeom prst="rect">
            <a:avLst/>
          </a:prstGeom>
          <a:solidFill>
            <a:schemeClr val="bg1"/>
          </a:solid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r>
              <a:rPr lang="en-GB" sz="1733" dirty="0">
                <a:latin typeface="Trebuchet MS"/>
                <a:ea typeface="Trebuchet MS"/>
                <a:cs typeface="Trebuchet MS"/>
                <a:sym typeface="Trebuchet MS"/>
              </a:rPr>
              <a:t>Hick does not really show why evil and suffering is necessary for human development. Maybe it could happen without it</a:t>
            </a:r>
            <a:endParaRPr sz="1733" dirty="0">
              <a:latin typeface="Trebuchet MS"/>
              <a:ea typeface="Trebuchet MS"/>
              <a:cs typeface="Trebuchet MS"/>
              <a:sym typeface="Trebuchet MS"/>
            </a:endParaRPr>
          </a:p>
        </p:txBody>
      </p:sp>
      <p:sp>
        <p:nvSpPr>
          <p:cNvPr id="250" name="Google Shape;250;p30"/>
          <p:cNvSpPr/>
          <p:nvPr/>
        </p:nvSpPr>
        <p:spPr>
          <a:xfrm>
            <a:off x="8238900" y="4244400"/>
            <a:ext cx="3675200" cy="649600"/>
          </a:xfrm>
          <a:prstGeom prst="rect">
            <a:avLst/>
          </a:prstGeom>
          <a:no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r>
              <a:rPr lang="en-GB" sz="1733">
                <a:latin typeface="Trebuchet MS"/>
                <a:ea typeface="Trebuchet MS"/>
                <a:cs typeface="Trebuchet MS"/>
                <a:sym typeface="Trebuchet MS"/>
              </a:rPr>
              <a:t>Still inconsistent with omnibenevolent God</a:t>
            </a:r>
            <a:endParaRPr sz="1733">
              <a:latin typeface="Trebuchet MS"/>
              <a:ea typeface="Trebuchet MS"/>
              <a:cs typeface="Trebuchet MS"/>
              <a:sym typeface="Trebuchet MS"/>
            </a:endParaRPr>
          </a:p>
        </p:txBody>
      </p:sp>
      <p:pic>
        <p:nvPicPr>
          <p:cNvPr id="251" name="Google Shape;251;p30"/>
          <p:cNvPicPr preferRelativeResize="0"/>
          <p:nvPr/>
        </p:nvPicPr>
        <p:blipFill>
          <a:blip r:embed="rId3">
            <a:alphaModFix/>
          </a:blip>
          <a:stretch>
            <a:fillRect/>
          </a:stretch>
        </p:blipFill>
        <p:spPr>
          <a:xfrm>
            <a:off x="4153867" y="1640500"/>
            <a:ext cx="3810000" cy="2133600"/>
          </a:xfrm>
          <a:prstGeom prst="rect">
            <a:avLst/>
          </a:prstGeom>
          <a:noFill/>
          <a:ln>
            <a:noFill/>
          </a:ln>
        </p:spPr>
      </p:pic>
      <p:sp>
        <p:nvSpPr>
          <p:cNvPr id="252" name="Google Shape;252;p30"/>
          <p:cNvSpPr/>
          <p:nvPr/>
        </p:nvSpPr>
        <p:spPr>
          <a:xfrm>
            <a:off x="8238967" y="4945700"/>
            <a:ext cx="3675200" cy="1768400"/>
          </a:xfrm>
          <a:prstGeom prst="rect">
            <a:avLst/>
          </a:prstGeom>
          <a:solidFill>
            <a:schemeClr val="bg1"/>
          </a:solid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r>
              <a:rPr lang="en-GB" sz="1733" dirty="0">
                <a:solidFill>
                  <a:schemeClr val="dk1"/>
                </a:solidFill>
                <a:latin typeface="Trebuchet MS"/>
                <a:ea typeface="Trebuchet MS"/>
                <a:cs typeface="Trebuchet MS"/>
                <a:sym typeface="Trebuchet MS"/>
              </a:rPr>
              <a:t>Human suffering is extreme and it is not clear why we need so much. Some believe an all-loving God would create a world with challenge but not the intensity of suffering that exists</a:t>
            </a:r>
            <a:endParaRPr sz="1733" dirty="0">
              <a:latin typeface="Trebuchet MS"/>
              <a:ea typeface="Trebuchet MS"/>
              <a:cs typeface="Trebuchet MS"/>
              <a:sym typeface="Trebuchet M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31"/>
          <p:cNvSpPr/>
          <p:nvPr/>
        </p:nvSpPr>
        <p:spPr>
          <a:xfrm>
            <a:off x="8214367" y="2503233"/>
            <a:ext cx="2709200" cy="3286400"/>
          </a:xfrm>
          <a:prstGeom prst="rect">
            <a:avLst/>
          </a:prstGeom>
          <a:solidFill>
            <a:srgbClr val="118AB2"/>
          </a:solidFill>
          <a:ln w="28575" cap="flat" cmpd="sng">
            <a:solidFill>
              <a:srgbClr val="118AB2"/>
            </a:solidFill>
            <a:prstDash val="solid"/>
            <a:round/>
            <a:headEnd type="none" w="sm" len="sm"/>
            <a:tailEnd type="none" w="sm" len="sm"/>
          </a:ln>
        </p:spPr>
        <p:txBody>
          <a:bodyPr spcFirstLastPara="1" wrap="square" lIns="121900" tIns="121900" rIns="121900" bIns="121900" anchor="ctr" anchorCtr="0">
            <a:noAutofit/>
          </a:bodyPr>
          <a:lstStyle/>
          <a:p>
            <a:pPr algn="ctr"/>
            <a:r>
              <a:rPr lang="en-GB" sz="1600" b="1" dirty="0">
                <a:solidFill>
                  <a:schemeClr val="bg1"/>
                </a:solidFill>
                <a:latin typeface="Trebuchet MS"/>
                <a:ea typeface="Trebuchet MS"/>
                <a:cs typeface="Trebuchet MS"/>
                <a:sym typeface="Trebuchet MS"/>
              </a:rPr>
              <a:t>Top Tip</a:t>
            </a:r>
            <a:endParaRPr sz="1600" b="1" dirty="0">
              <a:solidFill>
                <a:schemeClr val="bg1"/>
              </a:solidFill>
              <a:latin typeface="Trebuchet MS"/>
              <a:ea typeface="Trebuchet MS"/>
              <a:cs typeface="Trebuchet MS"/>
              <a:sym typeface="Trebuchet MS"/>
            </a:endParaRPr>
          </a:p>
          <a:p>
            <a:pPr algn="ctr"/>
            <a:endParaRPr sz="1600" dirty="0">
              <a:solidFill>
                <a:schemeClr val="bg1"/>
              </a:solidFill>
              <a:latin typeface="Trebuchet MS"/>
              <a:ea typeface="Trebuchet MS"/>
              <a:cs typeface="Trebuchet MS"/>
              <a:sym typeface="Trebuchet MS"/>
            </a:endParaRPr>
          </a:p>
          <a:p>
            <a:pPr algn="ctr"/>
            <a:r>
              <a:rPr lang="en-GB" sz="1600" dirty="0">
                <a:solidFill>
                  <a:schemeClr val="bg1"/>
                </a:solidFill>
                <a:latin typeface="Trebuchet MS"/>
                <a:ea typeface="Trebuchet MS"/>
                <a:cs typeface="Trebuchet MS"/>
                <a:sym typeface="Trebuchet MS"/>
              </a:rPr>
              <a:t>Ensure that you include two clear points with development</a:t>
            </a:r>
            <a:endParaRPr sz="1600" dirty="0">
              <a:solidFill>
                <a:schemeClr val="bg1"/>
              </a:solidFill>
              <a:latin typeface="Trebuchet MS"/>
              <a:ea typeface="Trebuchet MS"/>
              <a:cs typeface="Trebuchet MS"/>
              <a:sym typeface="Trebuchet MS"/>
            </a:endParaRPr>
          </a:p>
          <a:p>
            <a:pPr algn="ctr"/>
            <a:endParaRPr sz="1600" dirty="0">
              <a:solidFill>
                <a:schemeClr val="bg1"/>
              </a:solidFill>
              <a:latin typeface="Trebuchet MS"/>
              <a:ea typeface="Trebuchet MS"/>
              <a:cs typeface="Trebuchet MS"/>
              <a:sym typeface="Trebuchet MS"/>
            </a:endParaRPr>
          </a:p>
          <a:p>
            <a:pPr algn="ctr"/>
            <a:r>
              <a:rPr lang="en-GB" sz="1600" dirty="0">
                <a:solidFill>
                  <a:schemeClr val="bg1"/>
                </a:solidFill>
                <a:latin typeface="Trebuchet MS"/>
                <a:ea typeface="Trebuchet MS"/>
                <a:cs typeface="Trebuchet MS"/>
                <a:sym typeface="Trebuchet MS"/>
              </a:rPr>
              <a:t>Separate them with a line</a:t>
            </a:r>
            <a:endParaRPr sz="1600" dirty="0">
              <a:solidFill>
                <a:schemeClr val="bg1"/>
              </a:solidFill>
              <a:latin typeface="Trebuchet MS"/>
              <a:ea typeface="Trebuchet MS"/>
              <a:cs typeface="Trebuchet MS"/>
              <a:sym typeface="Trebuchet MS"/>
            </a:endParaRPr>
          </a:p>
          <a:p>
            <a:pPr algn="ctr"/>
            <a:endParaRPr sz="1600" dirty="0">
              <a:solidFill>
                <a:schemeClr val="bg1"/>
              </a:solidFill>
              <a:latin typeface="Trebuchet MS"/>
              <a:ea typeface="Trebuchet MS"/>
              <a:cs typeface="Trebuchet MS"/>
              <a:sym typeface="Trebuchet MS"/>
            </a:endParaRPr>
          </a:p>
          <a:p>
            <a:pPr algn="ctr"/>
            <a:r>
              <a:rPr lang="en-GB" sz="1600" dirty="0">
                <a:solidFill>
                  <a:schemeClr val="bg1"/>
                </a:solidFill>
                <a:latin typeface="Trebuchet MS"/>
                <a:ea typeface="Trebuchet MS"/>
                <a:cs typeface="Trebuchet MS"/>
                <a:sym typeface="Trebuchet MS"/>
              </a:rPr>
              <a:t>Development involves adding extra detail to the point. This could include an example to highlight</a:t>
            </a:r>
            <a:endParaRPr sz="1600" dirty="0">
              <a:solidFill>
                <a:schemeClr val="bg1"/>
              </a:solidFill>
              <a:latin typeface="Trebuchet MS"/>
              <a:ea typeface="Trebuchet MS"/>
              <a:cs typeface="Trebuchet MS"/>
              <a:sym typeface="Trebuchet MS"/>
            </a:endParaRPr>
          </a:p>
        </p:txBody>
      </p:sp>
      <p:sp>
        <p:nvSpPr>
          <p:cNvPr id="258" name="Google Shape;258;p31"/>
          <p:cNvSpPr/>
          <p:nvPr/>
        </p:nvSpPr>
        <p:spPr>
          <a:xfrm>
            <a:off x="2567" y="-18000"/>
            <a:ext cx="12192000" cy="879200"/>
          </a:xfrm>
          <a:prstGeom prst="rect">
            <a:avLst/>
          </a:prstGeom>
          <a:solidFill>
            <a:srgbClr val="118AB2"/>
          </a:solidFill>
          <a:ln>
            <a:noFill/>
          </a:ln>
        </p:spPr>
        <p:txBody>
          <a:bodyPr spcFirstLastPara="1" wrap="square" lIns="121900" tIns="121900" rIns="121900" bIns="121900" anchor="ctr" anchorCtr="0">
            <a:noAutofit/>
          </a:bodyPr>
          <a:lstStyle/>
          <a:p>
            <a:r>
              <a:rPr lang="en-GB" sz="3733" b="1">
                <a:solidFill>
                  <a:schemeClr val="dk1"/>
                </a:solidFill>
                <a:latin typeface="Trebuchet MS"/>
                <a:ea typeface="Trebuchet MS"/>
                <a:cs typeface="Trebuchet MS"/>
                <a:sym typeface="Trebuchet MS"/>
              </a:rPr>
              <a:t>  Explaining the scriptural roots of the nature of God</a:t>
            </a:r>
            <a:endParaRPr sz="3733" b="1">
              <a:solidFill>
                <a:schemeClr val="dk1"/>
              </a:solidFill>
              <a:latin typeface="Trebuchet MS"/>
              <a:ea typeface="Trebuchet MS"/>
              <a:cs typeface="Trebuchet MS"/>
              <a:sym typeface="Trebuchet MS"/>
            </a:endParaRPr>
          </a:p>
        </p:txBody>
      </p:sp>
      <p:sp>
        <p:nvSpPr>
          <p:cNvPr id="259" name="Google Shape;259;p31"/>
          <p:cNvSpPr/>
          <p:nvPr/>
        </p:nvSpPr>
        <p:spPr>
          <a:xfrm>
            <a:off x="842600" y="1414233"/>
            <a:ext cx="5940800" cy="4684800"/>
          </a:xfrm>
          <a:prstGeom prst="roundRect">
            <a:avLst>
              <a:gd name="adj" fmla="val 16667"/>
            </a:avLst>
          </a:prstGeom>
          <a:noFill/>
          <a:ln w="28575" cap="flat" cmpd="sng">
            <a:solidFill>
              <a:srgbClr val="118AB2"/>
            </a:solidFill>
            <a:prstDash val="solid"/>
            <a:round/>
            <a:headEnd type="none" w="sm" len="sm"/>
            <a:tailEnd type="none" w="sm" len="sm"/>
          </a:ln>
        </p:spPr>
        <p:txBody>
          <a:bodyPr spcFirstLastPara="1" wrap="square" lIns="121900" tIns="121900" rIns="121900" bIns="121900" anchor="ctr" anchorCtr="0">
            <a:noAutofit/>
          </a:bodyPr>
          <a:lstStyle/>
          <a:p>
            <a:pPr algn="ctr"/>
            <a:endParaRPr sz="2400"/>
          </a:p>
        </p:txBody>
      </p:sp>
      <p:pic>
        <p:nvPicPr>
          <p:cNvPr id="260" name="Google Shape;260;p31"/>
          <p:cNvPicPr preferRelativeResize="0"/>
          <p:nvPr/>
        </p:nvPicPr>
        <p:blipFill>
          <a:blip r:embed="rId3">
            <a:alphaModFix/>
          </a:blip>
          <a:stretch>
            <a:fillRect/>
          </a:stretch>
        </p:blipFill>
        <p:spPr>
          <a:xfrm>
            <a:off x="7261800" y="1374333"/>
            <a:ext cx="1521568" cy="1521568"/>
          </a:xfrm>
          <a:prstGeom prst="rect">
            <a:avLst/>
          </a:prstGeom>
          <a:noFill/>
          <a:ln>
            <a:noFill/>
          </a:ln>
        </p:spPr>
      </p:pic>
      <p:sp>
        <p:nvSpPr>
          <p:cNvPr id="261" name="Google Shape;261;p31"/>
          <p:cNvSpPr txBox="1"/>
          <p:nvPr/>
        </p:nvSpPr>
        <p:spPr>
          <a:xfrm>
            <a:off x="938700" y="1658833"/>
            <a:ext cx="5545600" cy="3446865"/>
          </a:xfrm>
          <a:prstGeom prst="rect">
            <a:avLst/>
          </a:prstGeom>
          <a:noFill/>
          <a:ln>
            <a:noFill/>
          </a:ln>
        </p:spPr>
        <p:txBody>
          <a:bodyPr spcFirstLastPara="1" wrap="square" lIns="121900" tIns="121900" rIns="121900" bIns="121900" anchor="t" anchorCtr="0">
            <a:spAutoFit/>
          </a:bodyPr>
          <a:lstStyle/>
          <a:p>
            <a:r>
              <a:rPr lang="en-GB" sz="2400" b="1" dirty="0">
                <a:solidFill>
                  <a:schemeClr val="dk1"/>
                </a:solidFill>
                <a:latin typeface="Trebuchet MS"/>
                <a:ea typeface="Trebuchet MS"/>
                <a:cs typeface="Trebuchet MS"/>
                <a:sym typeface="Trebuchet MS"/>
              </a:rPr>
              <a:t>Task: </a:t>
            </a:r>
            <a:r>
              <a:rPr lang="en-GB" sz="2400" dirty="0">
                <a:solidFill>
                  <a:schemeClr val="dk1"/>
                </a:solidFill>
                <a:latin typeface="Trebuchet MS"/>
                <a:ea typeface="Trebuchet MS"/>
                <a:cs typeface="Trebuchet MS"/>
                <a:sym typeface="Trebuchet MS"/>
              </a:rPr>
              <a:t>complete a written explanation to the question</a:t>
            </a:r>
            <a:endParaRPr sz="2400" dirty="0">
              <a:solidFill>
                <a:schemeClr val="dk1"/>
              </a:solidFill>
              <a:latin typeface="Trebuchet MS"/>
              <a:ea typeface="Trebuchet MS"/>
              <a:cs typeface="Trebuchet MS"/>
              <a:sym typeface="Trebuchet MS"/>
            </a:endParaRPr>
          </a:p>
          <a:p>
            <a:endParaRPr sz="2400" dirty="0">
              <a:solidFill>
                <a:schemeClr val="dk1"/>
              </a:solidFill>
              <a:latin typeface="Trebuchet MS"/>
              <a:ea typeface="Trebuchet MS"/>
              <a:cs typeface="Trebuchet MS"/>
              <a:sym typeface="Trebuchet MS"/>
            </a:endParaRPr>
          </a:p>
          <a:p>
            <a:pPr algn="ctr"/>
            <a:r>
              <a:rPr lang="en-GB" sz="3733" dirty="0">
                <a:solidFill>
                  <a:schemeClr val="dk1"/>
                </a:solidFill>
                <a:latin typeface="Trebuchet MS"/>
                <a:ea typeface="Trebuchet MS"/>
                <a:cs typeface="Trebuchet MS"/>
                <a:sym typeface="Trebuchet MS"/>
              </a:rPr>
              <a:t>“Explain two theoretical solutions to the problem of evil and suffering”</a:t>
            </a:r>
            <a:endParaRPr sz="3733" dirty="0">
              <a:solidFill>
                <a:schemeClr val="dk1"/>
              </a:solidFill>
              <a:latin typeface="Trebuchet MS"/>
              <a:ea typeface="Trebuchet MS"/>
              <a:cs typeface="Trebuchet MS"/>
              <a:sym typeface="Trebuchet MS"/>
            </a:endParaRPr>
          </a:p>
          <a:p>
            <a:endParaRPr sz="2400" dirty="0">
              <a:solidFill>
                <a:schemeClr val="dk1"/>
              </a:solidFill>
              <a:latin typeface="Trebuchet MS"/>
              <a:ea typeface="Trebuchet MS"/>
              <a:cs typeface="Trebuchet MS"/>
              <a:sym typeface="Trebuchet MS"/>
            </a:endParaRPr>
          </a:p>
        </p:txBody>
      </p:sp>
      <p:pic>
        <p:nvPicPr>
          <p:cNvPr id="2" name="Picture 1" descr="A black background with yellow text and a duck&#10;&#10;Description automatically generated">
            <a:extLst>
              <a:ext uri="{FF2B5EF4-FFF2-40B4-BE49-F238E27FC236}">
                <a16:creationId xmlns:a16="http://schemas.microsoft.com/office/drawing/2014/main" id="{278E7E20-CD9C-AC4C-AA75-03D750E38D06}"/>
              </a:ext>
            </a:extLst>
          </p:cNvPr>
          <p:cNvPicPr>
            <a:picLocks noChangeAspect="1"/>
          </p:cNvPicPr>
          <p:nvPr/>
        </p:nvPicPr>
        <p:blipFill rotWithShape="1">
          <a:blip r:embed="rId4">
            <a:extLst>
              <a:ext uri="{28A0092B-C50C-407E-A947-70E740481C1C}">
                <a14:useLocalDpi xmlns:a14="http://schemas.microsoft.com/office/drawing/2010/main" val="0"/>
              </a:ext>
            </a:extLst>
          </a:blip>
          <a:srcRect l="21124" t="20713" r="57327" b="51386"/>
          <a:stretch/>
        </p:blipFill>
        <p:spPr>
          <a:xfrm>
            <a:off x="11465072" y="6075804"/>
            <a:ext cx="604111" cy="782196"/>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32"/>
          <p:cNvSpPr txBox="1"/>
          <p:nvPr/>
        </p:nvSpPr>
        <p:spPr>
          <a:xfrm>
            <a:off x="360000" y="1640067"/>
            <a:ext cx="9200400" cy="5162000"/>
          </a:xfrm>
          <a:prstGeom prst="rect">
            <a:avLst/>
          </a:prstGeom>
          <a:noFill/>
          <a:ln>
            <a:noFill/>
          </a:ln>
        </p:spPr>
        <p:txBody>
          <a:bodyPr spcFirstLastPara="1" wrap="square" lIns="121900" tIns="121900" rIns="121900" bIns="121900" anchor="t" anchorCtr="0">
            <a:noAutofit/>
          </a:bodyPr>
          <a:lstStyle/>
          <a:p>
            <a:pPr>
              <a:lnSpc>
                <a:spcPct val="150000"/>
              </a:lnSpc>
            </a:pPr>
            <a:r>
              <a:rPr lang="en-GB" sz="2400">
                <a:solidFill>
                  <a:srgbClr val="888888"/>
                </a:solidFill>
              </a:rPr>
              <a:t>…………………………………………………………………….</a:t>
            </a:r>
            <a:endParaRPr sz="2400">
              <a:solidFill>
                <a:srgbClr val="888888"/>
              </a:solidFill>
            </a:endParaRPr>
          </a:p>
          <a:p>
            <a:pPr>
              <a:lnSpc>
                <a:spcPct val="150000"/>
              </a:lnSpc>
            </a:pPr>
            <a:r>
              <a:rPr lang="en-GB" sz="2400">
                <a:solidFill>
                  <a:srgbClr val="888888"/>
                </a:solidFill>
              </a:rPr>
              <a:t>…………………………………………………………………………….</a:t>
            </a:r>
            <a:endParaRPr sz="2400">
              <a:solidFill>
                <a:srgbClr val="888888"/>
              </a:solidFill>
            </a:endParaRPr>
          </a:p>
          <a:p>
            <a:pPr>
              <a:lnSpc>
                <a:spcPct val="150000"/>
              </a:lnSpc>
            </a:pPr>
            <a:r>
              <a:rPr lang="en-GB" sz="2400">
                <a:solidFill>
                  <a:srgbClr val="888888"/>
                </a:solidFill>
              </a:rPr>
              <a:t>…………………………………………………………………………….</a:t>
            </a:r>
            <a:endParaRPr sz="2400">
              <a:solidFill>
                <a:srgbClr val="888888"/>
              </a:solidFill>
            </a:endParaRPr>
          </a:p>
          <a:p>
            <a:pPr>
              <a:lnSpc>
                <a:spcPct val="150000"/>
              </a:lnSpc>
            </a:pPr>
            <a:r>
              <a:rPr lang="en-GB" sz="2400">
                <a:solidFill>
                  <a:srgbClr val="888888"/>
                </a:solidFill>
              </a:rPr>
              <a:t>…………………………………………………………………………….</a:t>
            </a:r>
            <a:endParaRPr sz="2400">
              <a:solidFill>
                <a:srgbClr val="888888"/>
              </a:solidFill>
            </a:endParaRPr>
          </a:p>
          <a:p>
            <a:pPr>
              <a:lnSpc>
                <a:spcPct val="150000"/>
              </a:lnSpc>
            </a:pPr>
            <a:r>
              <a:rPr lang="en-GB" sz="2400">
                <a:solidFill>
                  <a:srgbClr val="888888"/>
                </a:solidFill>
              </a:rPr>
              <a:t>…………………………………………………………………………….</a:t>
            </a:r>
            <a:endParaRPr sz="2400">
              <a:solidFill>
                <a:srgbClr val="888888"/>
              </a:solidFill>
            </a:endParaRPr>
          </a:p>
          <a:p>
            <a:pPr>
              <a:lnSpc>
                <a:spcPct val="150000"/>
              </a:lnSpc>
            </a:pPr>
            <a:r>
              <a:rPr lang="en-GB" sz="2400">
                <a:solidFill>
                  <a:srgbClr val="888888"/>
                </a:solidFill>
              </a:rPr>
              <a:t>…………………………………………………………………………….</a:t>
            </a:r>
            <a:endParaRPr sz="2400">
              <a:solidFill>
                <a:srgbClr val="888888"/>
              </a:solidFill>
            </a:endParaRPr>
          </a:p>
          <a:p>
            <a:pPr>
              <a:lnSpc>
                <a:spcPct val="150000"/>
              </a:lnSpc>
            </a:pPr>
            <a:r>
              <a:rPr lang="en-GB" sz="2400">
                <a:solidFill>
                  <a:srgbClr val="888888"/>
                </a:solidFill>
              </a:rPr>
              <a:t>…………………………………………………………………………….</a:t>
            </a:r>
            <a:endParaRPr sz="2400">
              <a:solidFill>
                <a:srgbClr val="888888"/>
              </a:solidFill>
            </a:endParaRPr>
          </a:p>
          <a:p>
            <a:pPr>
              <a:lnSpc>
                <a:spcPct val="150000"/>
              </a:lnSpc>
            </a:pPr>
            <a:r>
              <a:rPr lang="en-GB" sz="2400">
                <a:solidFill>
                  <a:srgbClr val="888888"/>
                </a:solidFill>
              </a:rPr>
              <a:t>…………………………………………………………………………….</a:t>
            </a:r>
            <a:endParaRPr sz="2400">
              <a:solidFill>
                <a:srgbClr val="888888"/>
              </a:solidFill>
            </a:endParaRPr>
          </a:p>
          <a:p>
            <a:pPr>
              <a:lnSpc>
                <a:spcPct val="150000"/>
              </a:lnSpc>
              <a:buClr>
                <a:schemeClr val="dk1"/>
              </a:buClr>
              <a:buSzPts val="1100"/>
            </a:pPr>
            <a:r>
              <a:rPr lang="en-GB" sz="2400">
                <a:solidFill>
                  <a:srgbClr val="888888"/>
                </a:solidFill>
              </a:rPr>
              <a:t>…………………………………………………………………………….</a:t>
            </a:r>
            <a:endParaRPr sz="2400">
              <a:solidFill>
                <a:srgbClr val="888888"/>
              </a:solidFill>
            </a:endParaRPr>
          </a:p>
        </p:txBody>
      </p:sp>
      <p:sp>
        <p:nvSpPr>
          <p:cNvPr id="267" name="Google Shape;267;p32"/>
          <p:cNvSpPr txBox="1"/>
          <p:nvPr/>
        </p:nvSpPr>
        <p:spPr>
          <a:xfrm>
            <a:off x="360000" y="1544067"/>
            <a:ext cx="9200400" cy="4953200"/>
          </a:xfrm>
          <a:prstGeom prst="rect">
            <a:avLst/>
          </a:prstGeom>
          <a:noFill/>
          <a:ln>
            <a:noFill/>
          </a:ln>
        </p:spPr>
        <p:txBody>
          <a:bodyPr spcFirstLastPara="1" wrap="square" lIns="121900" tIns="121900" rIns="121900" bIns="121900" anchor="t" anchorCtr="0">
            <a:noAutofit/>
          </a:bodyPr>
          <a:lstStyle/>
          <a:p>
            <a:pPr>
              <a:lnSpc>
                <a:spcPct val="150000"/>
              </a:lnSpc>
            </a:pPr>
            <a:r>
              <a:rPr lang="en-GB" sz="2400">
                <a:solidFill>
                  <a:srgbClr val="118AB2"/>
                </a:solidFill>
                <a:latin typeface="Trebuchet MS"/>
                <a:ea typeface="Trebuchet MS"/>
                <a:cs typeface="Trebuchet MS"/>
                <a:sym typeface="Trebuchet MS"/>
              </a:rPr>
              <a:t>One solution to the problem of evil and suffering is the free will defense from Augustine. </a:t>
            </a:r>
            <a:r>
              <a:rPr lang="en-GB" sz="2400">
                <a:solidFill>
                  <a:srgbClr val="EF476F"/>
                </a:solidFill>
                <a:latin typeface="Trebuchet MS"/>
                <a:ea typeface="Trebuchet MS"/>
                <a:cs typeface="Trebuchet MS"/>
                <a:sym typeface="Trebuchet MS"/>
              </a:rPr>
              <a:t>As moral evil is the cause of humans using their free will incorrectly it is not God’s fault which does not cause inconsistency with his qualities.</a:t>
            </a:r>
            <a:r>
              <a:rPr lang="en-GB" sz="2400">
                <a:solidFill>
                  <a:schemeClr val="dk1"/>
                </a:solidFill>
                <a:latin typeface="Trebuchet MS"/>
                <a:ea typeface="Trebuchet MS"/>
                <a:cs typeface="Trebuchet MS"/>
                <a:sym typeface="Trebuchet MS"/>
              </a:rPr>
              <a:t> </a:t>
            </a:r>
            <a:endParaRPr sz="2400">
              <a:solidFill>
                <a:schemeClr val="dk1"/>
              </a:solidFill>
              <a:latin typeface="Trebuchet MS"/>
              <a:ea typeface="Trebuchet MS"/>
              <a:cs typeface="Trebuchet MS"/>
              <a:sym typeface="Trebuchet MS"/>
            </a:endParaRPr>
          </a:p>
          <a:p>
            <a:pPr>
              <a:lnSpc>
                <a:spcPct val="150000"/>
              </a:lnSpc>
            </a:pPr>
            <a:endParaRPr sz="2400">
              <a:solidFill>
                <a:schemeClr val="dk1"/>
              </a:solidFill>
              <a:latin typeface="Trebuchet MS"/>
              <a:ea typeface="Trebuchet MS"/>
              <a:cs typeface="Trebuchet MS"/>
              <a:sym typeface="Trebuchet MS"/>
            </a:endParaRPr>
          </a:p>
          <a:p>
            <a:pPr>
              <a:lnSpc>
                <a:spcPct val="150000"/>
              </a:lnSpc>
            </a:pPr>
            <a:r>
              <a:rPr lang="en-GB" sz="2400">
                <a:solidFill>
                  <a:srgbClr val="118AB2"/>
                </a:solidFill>
                <a:latin typeface="Trebuchet MS"/>
                <a:ea typeface="Trebuchet MS"/>
                <a:cs typeface="Trebuchet MS"/>
                <a:sym typeface="Trebuchet MS"/>
              </a:rPr>
              <a:t>Another solution is the vale of soul making by John Hick.</a:t>
            </a:r>
            <a:r>
              <a:rPr lang="en-GB" sz="2400">
                <a:solidFill>
                  <a:schemeClr val="dk1"/>
                </a:solidFill>
                <a:latin typeface="Trebuchet MS"/>
                <a:ea typeface="Trebuchet MS"/>
                <a:cs typeface="Trebuchet MS"/>
                <a:sym typeface="Trebuchet MS"/>
              </a:rPr>
              <a:t> </a:t>
            </a:r>
            <a:r>
              <a:rPr lang="en-GB" sz="2400">
                <a:solidFill>
                  <a:srgbClr val="EF476F"/>
                </a:solidFill>
                <a:latin typeface="Trebuchet MS"/>
                <a:ea typeface="Trebuchet MS"/>
                <a:cs typeface="Trebuchet MS"/>
                <a:sym typeface="Trebuchet MS"/>
              </a:rPr>
              <a:t>The purpose of evil and suffering is to give humans opportunities to do good deeds and make their souls. This shows they are worthy of going to heaven. </a:t>
            </a:r>
            <a:endParaRPr sz="2400">
              <a:solidFill>
                <a:srgbClr val="EF476F"/>
              </a:solidFill>
              <a:latin typeface="Trebuchet MS"/>
              <a:ea typeface="Trebuchet MS"/>
              <a:cs typeface="Trebuchet MS"/>
              <a:sym typeface="Trebuchet MS"/>
            </a:endParaRPr>
          </a:p>
        </p:txBody>
      </p:sp>
      <p:sp>
        <p:nvSpPr>
          <p:cNvPr id="268" name="Google Shape;268;p32"/>
          <p:cNvSpPr/>
          <p:nvPr/>
        </p:nvSpPr>
        <p:spPr>
          <a:xfrm>
            <a:off x="9719433" y="5447267"/>
            <a:ext cx="2159200" cy="1151600"/>
          </a:xfrm>
          <a:prstGeom prst="rect">
            <a:avLst/>
          </a:prstGeom>
          <a:solidFill>
            <a:srgbClr val="118AB2"/>
          </a:solidFill>
          <a:ln w="28575" cap="flat" cmpd="sng">
            <a:solidFill>
              <a:srgbClr val="118AB2"/>
            </a:solidFill>
            <a:prstDash val="solid"/>
            <a:round/>
            <a:headEnd type="none" w="sm" len="sm"/>
            <a:tailEnd type="none" w="sm" len="sm"/>
          </a:ln>
        </p:spPr>
        <p:txBody>
          <a:bodyPr spcFirstLastPara="1" wrap="square" lIns="121900" tIns="121900" rIns="121900" bIns="121900" anchor="ctr" anchorCtr="0">
            <a:noAutofit/>
          </a:bodyPr>
          <a:lstStyle/>
          <a:p>
            <a:pPr algn="ctr"/>
            <a:r>
              <a:rPr lang="en-GB" sz="1600" b="1">
                <a:solidFill>
                  <a:schemeClr val="dk1"/>
                </a:solidFill>
                <a:latin typeface="Trebuchet MS"/>
                <a:ea typeface="Trebuchet MS"/>
                <a:cs typeface="Trebuchet MS"/>
                <a:sym typeface="Trebuchet MS"/>
              </a:rPr>
              <a:t>Top Tip</a:t>
            </a:r>
            <a:endParaRPr sz="1600">
              <a:solidFill>
                <a:schemeClr val="dk1"/>
              </a:solidFill>
              <a:latin typeface="Trebuchet MS"/>
              <a:ea typeface="Trebuchet MS"/>
              <a:cs typeface="Trebuchet MS"/>
              <a:sym typeface="Trebuchet MS"/>
            </a:endParaRPr>
          </a:p>
          <a:p>
            <a:pPr algn="ctr">
              <a:buClr>
                <a:schemeClr val="dk1"/>
              </a:buClr>
              <a:buSzPts val="1100"/>
            </a:pPr>
            <a:r>
              <a:rPr lang="en-GB" sz="1600">
                <a:solidFill>
                  <a:schemeClr val="dk1"/>
                </a:solidFill>
                <a:latin typeface="Trebuchet MS"/>
                <a:ea typeface="Trebuchet MS"/>
                <a:cs typeface="Trebuchet MS"/>
                <a:sym typeface="Trebuchet MS"/>
              </a:rPr>
              <a:t>Make a second clear point and then add development.</a:t>
            </a:r>
            <a:endParaRPr sz="1600">
              <a:solidFill>
                <a:schemeClr val="dk1"/>
              </a:solidFill>
              <a:latin typeface="Trebuchet MS"/>
              <a:ea typeface="Trebuchet MS"/>
              <a:cs typeface="Trebuchet MS"/>
              <a:sym typeface="Trebuchet MS"/>
            </a:endParaRPr>
          </a:p>
        </p:txBody>
      </p:sp>
      <p:sp>
        <p:nvSpPr>
          <p:cNvPr id="269" name="Google Shape;269;p32"/>
          <p:cNvSpPr txBox="1"/>
          <p:nvPr/>
        </p:nvSpPr>
        <p:spPr>
          <a:xfrm>
            <a:off x="282233" y="1024468"/>
            <a:ext cx="11596400" cy="615513"/>
          </a:xfrm>
          <a:prstGeom prst="rect">
            <a:avLst/>
          </a:prstGeom>
          <a:noFill/>
          <a:ln>
            <a:noFill/>
          </a:ln>
        </p:spPr>
        <p:txBody>
          <a:bodyPr spcFirstLastPara="1" wrap="square" lIns="121900" tIns="121900" rIns="121900" bIns="121900" anchor="t" anchorCtr="0">
            <a:spAutoFit/>
          </a:bodyPr>
          <a:lstStyle/>
          <a:p>
            <a:r>
              <a:rPr lang="en-GB" sz="2400" b="1">
                <a:solidFill>
                  <a:schemeClr val="dk1"/>
                </a:solidFill>
                <a:latin typeface="Trebuchet MS"/>
                <a:ea typeface="Trebuchet MS"/>
                <a:cs typeface="Trebuchet MS"/>
                <a:sym typeface="Trebuchet MS"/>
              </a:rPr>
              <a:t>“Explain two theoretical solutions to the problem of evil and suffering”</a:t>
            </a:r>
            <a:endParaRPr sz="2400"/>
          </a:p>
        </p:txBody>
      </p:sp>
      <p:sp>
        <p:nvSpPr>
          <p:cNvPr id="270" name="Google Shape;270;p32"/>
          <p:cNvSpPr/>
          <p:nvPr/>
        </p:nvSpPr>
        <p:spPr>
          <a:xfrm>
            <a:off x="2567" y="-18000"/>
            <a:ext cx="12192000" cy="879200"/>
          </a:xfrm>
          <a:prstGeom prst="rect">
            <a:avLst/>
          </a:prstGeom>
          <a:solidFill>
            <a:srgbClr val="118AB2"/>
          </a:solidFill>
          <a:ln>
            <a:noFill/>
          </a:ln>
        </p:spPr>
        <p:txBody>
          <a:bodyPr spcFirstLastPara="1" wrap="square" lIns="121900" tIns="121900" rIns="121900" bIns="121900" anchor="ctr" anchorCtr="0">
            <a:noAutofit/>
          </a:bodyPr>
          <a:lstStyle/>
          <a:p>
            <a:r>
              <a:rPr lang="en-GB" sz="3733" b="1">
                <a:solidFill>
                  <a:schemeClr val="dk1"/>
                </a:solidFill>
                <a:latin typeface="Trebuchet MS"/>
                <a:ea typeface="Trebuchet MS"/>
                <a:cs typeface="Trebuchet MS"/>
                <a:sym typeface="Trebuchet MS"/>
              </a:rPr>
              <a:t>  Explaining the theories</a:t>
            </a:r>
            <a:endParaRPr sz="3733" b="1">
              <a:solidFill>
                <a:schemeClr val="dk1"/>
              </a:solidFill>
              <a:latin typeface="Trebuchet MS"/>
              <a:ea typeface="Trebuchet MS"/>
              <a:cs typeface="Trebuchet MS"/>
              <a:sym typeface="Trebuchet MS"/>
            </a:endParaRPr>
          </a:p>
        </p:txBody>
      </p:sp>
      <p:sp>
        <p:nvSpPr>
          <p:cNvPr id="271" name="Google Shape;271;p32"/>
          <p:cNvSpPr/>
          <p:nvPr/>
        </p:nvSpPr>
        <p:spPr>
          <a:xfrm>
            <a:off x="9719433" y="3842267"/>
            <a:ext cx="2159200" cy="966400"/>
          </a:xfrm>
          <a:prstGeom prst="rect">
            <a:avLst/>
          </a:prstGeom>
          <a:solidFill>
            <a:srgbClr val="118AB2"/>
          </a:solidFill>
          <a:ln w="28575" cap="flat" cmpd="sng">
            <a:solidFill>
              <a:srgbClr val="118AB2"/>
            </a:solidFill>
            <a:prstDash val="solid"/>
            <a:round/>
            <a:headEnd type="none" w="sm" len="sm"/>
            <a:tailEnd type="none" w="sm" len="sm"/>
          </a:ln>
        </p:spPr>
        <p:txBody>
          <a:bodyPr spcFirstLastPara="1" wrap="square" lIns="121900" tIns="121900" rIns="121900" bIns="121900" anchor="ctr" anchorCtr="0">
            <a:noAutofit/>
          </a:bodyPr>
          <a:lstStyle/>
          <a:p>
            <a:pPr algn="ctr"/>
            <a:r>
              <a:rPr lang="en-GB" sz="1600" b="1">
                <a:solidFill>
                  <a:schemeClr val="dk1"/>
                </a:solidFill>
                <a:latin typeface="Trebuchet MS"/>
                <a:ea typeface="Trebuchet MS"/>
                <a:cs typeface="Trebuchet MS"/>
                <a:sym typeface="Trebuchet MS"/>
              </a:rPr>
              <a:t>Tip</a:t>
            </a:r>
            <a:endParaRPr sz="1600" b="1">
              <a:solidFill>
                <a:schemeClr val="dk1"/>
              </a:solidFill>
              <a:latin typeface="Trebuchet MS"/>
              <a:ea typeface="Trebuchet MS"/>
              <a:cs typeface="Trebuchet MS"/>
              <a:sym typeface="Trebuchet MS"/>
            </a:endParaRPr>
          </a:p>
          <a:p>
            <a:pPr algn="ctr"/>
            <a:r>
              <a:rPr lang="en-GB" sz="1600">
                <a:solidFill>
                  <a:schemeClr val="dk1"/>
                </a:solidFill>
                <a:latin typeface="Trebuchet MS"/>
                <a:ea typeface="Trebuchet MS"/>
                <a:cs typeface="Trebuchet MS"/>
                <a:sym typeface="Trebuchet MS"/>
              </a:rPr>
              <a:t>Separate them with a line</a:t>
            </a:r>
            <a:endParaRPr sz="1600">
              <a:solidFill>
                <a:schemeClr val="dk1"/>
              </a:solidFill>
              <a:latin typeface="Trebuchet MS"/>
              <a:ea typeface="Trebuchet MS"/>
              <a:cs typeface="Trebuchet MS"/>
              <a:sym typeface="Trebuchet MS"/>
            </a:endParaRPr>
          </a:p>
        </p:txBody>
      </p:sp>
      <p:sp>
        <p:nvSpPr>
          <p:cNvPr id="272" name="Google Shape;272;p32"/>
          <p:cNvSpPr/>
          <p:nvPr/>
        </p:nvSpPr>
        <p:spPr>
          <a:xfrm>
            <a:off x="9719433" y="1848867"/>
            <a:ext cx="2159200" cy="1151600"/>
          </a:xfrm>
          <a:prstGeom prst="rect">
            <a:avLst/>
          </a:prstGeom>
          <a:solidFill>
            <a:srgbClr val="118AB2"/>
          </a:solidFill>
          <a:ln w="28575" cap="flat" cmpd="sng">
            <a:solidFill>
              <a:srgbClr val="118AB2"/>
            </a:solidFill>
            <a:prstDash val="solid"/>
            <a:round/>
            <a:headEnd type="none" w="sm" len="sm"/>
            <a:tailEnd type="none" w="sm" len="sm"/>
          </a:ln>
        </p:spPr>
        <p:txBody>
          <a:bodyPr spcFirstLastPara="1" wrap="square" lIns="121900" tIns="121900" rIns="121900" bIns="121900" anchor="ctr" anchorCtr="0">
            <a:noAutofit/>
          </a:bodyPr>
          <a:lstStyle/>
          <a:p>
            <a:pPr algn="ctr"/>
            <a:r>
              <a:rPr lang="en-GB" sz="1600" b="1">
                <a:solidFill>
                  <a:schemeClr val="dk1"/>
                </a:solidFill>
                <a:latin typeface="Trebuchet MS"/>
                <a:ea typeface="Trebuchet MS"/>
                <a:cs typeface="Trebuchet MS"/>
                <a:sym typeface="Trebuchet MS"/>
              </a:rPr>
              <a:t>Top Tip</a:t>
            </a:r>
            <a:endParaRPr sz="1600" b="1">
              <a:solidFill>
                <a:schemeClr val="dk1"/>
              </a:solidFill>
              <a:latin typeface="Trebuchet MS"/>
              <a:ea typeface="Trebuchet MS"/>
              <a:cs typeface="Trebuchet MS"/>
              <a:sym typeface="Trebuchet MS"/>
            </a:endParaRPr>
          </a:p>
          <a:p>
            <a:pPr algn="ctr"/>
            <a:r>
              <a:rPr lang="en-GB" sz="1600">
                <a:solidFill>
                  <a:schemeClr val="dk1"/>
                </a:solidFill>
                <a:latin typeface="Trebuchet MS"/>
                <a:ea typeface="Trebuchet MS"/>
                <a:cs typeface="Trebuchet MS"/>
                <a:sym typeface="Trebuchet MS"/>
              </a:rPr>
              <a:t>Make a clear point and then add development.</a:t>
            </a:r>
            <a:endParaRPr sz="1600">
              <a:solidFill>
                <a:schemeClr val="dk1"/>
              </a:solidFill>
              <a:latin typeface="Trebuchet MS"/>
              <a:ea typeface="Trebuchet MS"/>
              <a:cs typeface="Trebuchet MS"/>
              <a:sym typeface="Trebuchet M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28EDD1D1-E3F1-5DC4-5996-98E0A4BC5EE8}"/>
              </a:ext>
            </a:extLst>
          </p:cNvPr>
          <p:cNvSpPr txBox="1"/>
          <p:nvPr/>
        </p:nvSpPr>
        <p:spPr>
          <a:xfrm>
            <a:off x="3048000" y="3245889"/>
            <a:ext cx="6096000" cy="369332"/>
          </a:xfrm>
          <a:prstGeom prst="rect">
            <a:avLst/>
          </a:prstGeom>
          <a:noFill/>
        </p:spPr>
        <p:txBody>
          <a:bodyPr wrap="square">
            <a:spAutoFit/>
          </a:bodyPr>
          <a:lstStyle/>
          <a:p>
            <a:endParaRPr lang="en-GB" dirty="0">
              <a:latin typeface="Abadi" panose="020B0604020104020204" pitchFamily="34" charset="0"/>
            </a:endParaRPr>
          </a:p>
        </p:txBody>
      </p:sp>
      <p:sp>
        <p:nvSpPr>
          <p:cNvPr id="20" name="Google Shape;55;p13">
            <a:extLst>
              <a:ext uri="{FF2B5EF4-FFF2-40B4-BE49-F238E27FC236}">
                <a16:creationId xmlns:a16="http://schemas.microsoft.com/office/drawing/2014/main" id="{A000CEC0-4989-DB04-29F9-E49A0EE0FE34}"/>
              </a:ext>
            </a:extLst>
          </p:cNvPr>
          <p:cNvSpPr txBox="1">
            <a:spLocks noGrp="1"/>
          </p:cNvSpPr>
          <p:nvPr>
            <p:ph type="ctrTitle"/>
          </p:nvPr>
        </p:nvSpPr>
        <p:spPr>
          <a:xfrm>
            <a:off x="482304" y="1353379"/>
            <a:ext cx="8465752" cy="20526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 b="1" dirty="0">
                <a:latin typeface="Trebuchet MS" panose="020B0603020202020204" pitchFamily="34" charset="0"/>
              </a:rPr>
              <a:t>The problem of evil and suffering: is there a solution?</a:t>
            </a:r>
            <a:endParaRPr b="1" dirty="0">
              <a:latin typeface="Trebuchet MS" panose="020B0603020202020204" pitchFamily="34" charset="0"/>
            </a:endParaRPr>
          </a:p>
        </p:txBody>
      </p:sp>
      <p:sp>
        <p:nvSpPr>
          <p:cNvPr id="23" name="TextBox 22">
            <a:extLst>
              <a:ext uri="{FF2B5EF4-FFF2-40B4-BE49-F238E27FC236}">
                <a16:creationId xmlns:a16="http://schemas.microsoft.com/office/drawing/2014/main" id="{D736C2F5-EF49-2CC5-0B3A-F3A9FA4CFDDF}"/>
              </a:ext>
            </a:extLst>
          </p:cNvPr>
          <p:cNvSpPr txBox="1"/>
          <p:nvPr/>
        </p:nvSpPr>
        <p:spPr>
          <a:xfrm>
            <a:off x="482304" y="3555331"/>
            <a:ext cx="6113720" cy="646331"/>
          </a:xfrm>
          <a:prstGeom prst="rect">
            <a:avLst/>
          </a:prstGeom>
          <a:noFill/>
        </p:spPr>
        <p:txBody>
          <a:bodyPr wrap="square">
            <a:spAutoFit/>
          </a:bodyPr>
          <a:lstStyle/>
          <a:p>
            <a:pPr marL="0" lvl="0" indent="0" algn="l" rtl="0">
              <a:spcBef>
                <a:spcPts val="0"/>
              </a:spcBef>
              <a:spcAft>
                <a:spcPts val="0"/>
              </a:spcAft>
              <a:buNone/>
            </a:pPr>
            <a:r>
              <a:rPr lang="en-GB" dirty="0">
                <a:solidFill>
                  <a:schemeClr val="dk1"/>
                </a:solidFill>
                <a:latin typeface="Abadi" panose="020B0604020104020204" pitchFamily="34" charset="0"/>
              </a:rPr>
              <a:t>Unit: Key Christian Beliefs</a:t>
            </a:r>
          </a:p>
          <a:p>
            <a:pPr marL="0" lvl="0" indent="0" algn="l" rtl="0">
              <a:spcBef>
                <a:spcPts val="0"/>
              </a:spcBef>
              <a:spcAft>
                <a:spcPts val="0"/>
              </a:spcAft>
              <a:buNone/>
            </a:pPr>
            <a:r>
              <a:rPr lang="en-GB" dirty="0">
                <a:solidFill>
                  <a:schemeClr val="dk1"/>
                </a:solidFill>
                <a:latin typeface="Abadi" panose="020B0604020104020204" pitchFamily="34" charset="0"/>
              </a:rPr>
              <a:t>Lesson 4</a:t>
            </a:r>
          </a:p>
        </p:txBody>
      </p:sp>
      <p:pic>
        <p:nvPicPr>
          <p:cNvPr id="2" name="Picture 1" descr="A black background with yellow text and a duck&#10;&#10;Description automatically generated">
            <a:extLst>
              <a:ext uri="{FF2B5EF4-FFF2-40B4-BE49-F238E27FC236}">
                <a16:creationId xmlns:a16="http://schemas.microsoft.com/office/drawing/2014/main" id="{39BE5D2D-A854-DCBF-7FE4-7E8F11B25176}"/>
              </a:ext>
            </a:extLst>
          </p:cNvPr>
          <p:cNvPicPr>
            <a:picLocks noChangeAspect="1"/>
          </p:cNvPicPr>
          <p:nvPr/>
        </p:nvPicPr>
        <p:blipFill rotWithShape="1">
          <a:blip r:embed="rId2">
            <a:extLst>
              <a:ext uri="{28A0092B-C50C-407E-A947-70E740481C1C}">
                <a14:useLocalDpi xmlns:a14="http://schemas.microsoft.com/office/drawing/2010/main" val="0"/>
              </a:ext>
            </a:extLst>
          </a:blip>
          <a:srcRect l="21124" t="20713" r="57327" b="51386"/>
          <a:stretch/>
        </p:blipFill>
        <p:spPr>
          <a:xfrm>
            <a:off x="11465072" y="6075804"/>
            <a:ext cx="604111" cy="782196"/>
          </a:xfrm>
          <a:prstGeom prst="rect">
            <a:avLst/>
          </a:prstGeom>
        </p:spPr>
      </p:pic>
      <p:pic>
        <p:nvPicPr>
          <p:cNvPr id="3" name="Picture 2">
            <a:extLst>
              <a:ext uri="{FF2B5EF4-FFF2-40B4-BE49-F238E27FC236}">
                <a16:creationId xmlns:a16="http://schemas.microsoft.com/office/drawing/2014/main" id="{B1CA7E76-42E4-0F85-087D-E04A905F3A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48056" y="960532"/>
            <a:ext cx="2136005" cy="2136005"/>
          </a:xfrm>
          <a:prstGeom prst="rect">
            <a:avLst/>
          </a:prstGeom>
        </p:spPr>
      </p:pic>
      <p:pic>
        <p:nvPicPr>
          <p:cNvPr id="6" name="Graphic 5" descr="Scales of justice with solid fill">
            <a:extLst>
              <a:ext uri="{FF2B5EF4-FFF2-40B4-BE49-F238E27FC236}">
                <a16:creationId xmlns:a16="http://schemas.microsoft.com/office/drawing/2014/main" id="{0E779574-B4C8-7F51-9DC4-A513DCE1BC8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735287" y="2707775"/>
            <a:ext cx="3526970" cy="3526970"/>
          </a:xfrm>
          <a:prstGeom prst="rect">
            <a:avLst/>
          </a:prstGeom>
        </p:spPr>
      </p:pic>
      <p:sp>
        <p:nvSpPr>
          <p:cNvPr id="7" name="TextBox 6">
            <a:extLst>
              <a:ext uri="{FF2B5EF4-FFF2-40B4-BE49-F238E27FC236}">
                <a16:creationId xmlns:a16="http://schemas.microsoft.com/office/drawing/2014/main" id="{CB6D571A-339D-2C2A-A153-65312CEE0C61}"/>
              </a:ext>
            </a:extLst>
          </p:cNvPr>
          <p:cNvSpPr txBox="1"/>
          <p:nvPr/>
        </p:nvSpPr>
        <p:spPr>
          <a:xfrm>
            <a:off x="482304" y="6389914"/>
            <a:ext cx="3556296" cy="276999"/>
          </a:xfrm>
          <a:prstGeom prst="rect">
            <a:avLst/>
          </a:prstGeom>
          <a:noFill/>
        </p:spPr>
        <p:txBody>
          <a:bodyPr wrap="square" rtlCol="0">
            <a:spAutoFit/>
          </a:bodyPr>
          <a:lstStyle/>
          <a:p>
            <a:r>
              <a:rPr lang="en-GB" sz="1200" dirty="0"/>
              <a:t>© Pennine Learning Associates Ltd 2024</a:t>
            </a:r>
          </a:p>
        </p:txBody>
      </p:sp>
    </p:spTree>
    <p:extLst>
      <p:ext uri="{BB962C8B-B14F-4D97-AF65-F5344CB8AC3E}">
        <p14:creationId xmlns:p14="http://schemas.microsoft.com/office/powerpoint/2010/main" val="1298313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33"/>
          <p:cNvSpPr/>
          <p:nvPr/>
        </p:nvSpPr>
        <p:spPr>
          <a:xfrm>
            <a:off x="842600" y="1312633"/>
            <a:ext cx="10472800" cy="4684800"/>
          </a:xfrm>
          <a:prstGeom prst="roundRect">
            <a:avLst>
              <a:gd name="adj" fmla="val 16667"/>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endParaRPr sz="2400"/>
          </a:p>
        </p:txBody>
      </p:sp>
      <p:sp>
        <p:nvSpPr>
          <p:cNvPr id="278" name="Google Shape;278;p33"/>
          <p:cNvSpPr/>
          <p:nvPr/>
        </p:nvSpPr>
        <p:spPr>
          <a:xfrm>
            <a:off x="2567" y="-18000"/>
            <a:ext cx="12192000" cy="879200"/>
          </a:xfrm>
          <a:prstGeom prst="rect">
            <a:avLst/>
          </a:prstGeom>
          <a:solidFill>
            <a:srgbClr val="06D6A0"/>
          </a:solidFill>
          <a:ln>
            <a:noFill/>
          </a:ln>
        </p:spPr>
        <p:txBody>
          <a:bodyPr spcFirstLastPara="1" wrap="square" lIns="121900" tIns="121900" rIns="121900" bIns="121900" anchor="ctr" anchorCtr="0">
            <a:noAutofit/>
          </a:bodyPr>
          <a:lstStyle/>
          <a:p>
            <a:r>
              <a:rPr lang="en-GB" sz="3733" b="1">
                <a:solidFill>
                  <a:schemeClr val="dk1"/>
                </a:solidFill>
                <a:latin typeface="Trebuchet MS"/>
                <a:ea typeface="Trebuchet MS"/>
                <a:cs typeface="Trebuchet MS"/>
                <a:sym typeface="Trebuchet MS"/>
              </a:rPr>
              <a:t>Extension</a:t>
            </a:r>
            <a:endParaRPr sz="3733" b="1">
              <a:solidFill>
                <a:schemeClr val="dk1"/>
              </a:solidFill>
              <a:latin typeface="Trebuchet MS"/>
              <a:ea typeface="Trebuchet MS"/>
              <a:cs typeface="Trebuchet MS"/>
              <a:sym typeface="Trebuchet MS"/>
            </a:endParaRPr>
          </a:p>
        </p:txBody>
      </p:sp>
      <p:sp>
        <p:nvSpPr>
          <p:cNvPr id="279" name="Google Shape;279;p33"/>
          <p:cNvSpPr txBox="1"/>
          <p:nvPr/>
        </p:nvSpPr>
        <p:spPr>
          <a:xfrm>
            <a:off x="1040300" y="1557233"/>
            <a:ext cx="10129200" cy="5212284"/>
          </a:xfrm>
          <a:prstGeom prst="rect">
            <a:avLst/>
          </a:prstGeom>
          <a:noFill/>
          <a:ln>
            <a:noFill/>
          </a:ln>
        </p:spPr>
        <p:txBody>
          <a:bodyPr spcFirstLastPara="1" wrap="square" lIns="121900" tIns="121900" rIns="121900" bIns="121900" anchor="t" anchorCtr="0">
            <a:spAutoFit/>
          </a:bodyPr>
          <a:lstStyle/>
          <a:p>
            <a:r>
              <a:rPr lang="en-GB" sz="2667" b="1" dirty="0">
                <a:solidFill>
                  <a:schemeClr val="dk1"/>
                </a:solidFill>
                <a:latin typeface="Trebuchet MS"/>
                <a:ea typeface="Trebuchet MS"/>
                <a:cs typeface="Trebuchet MS"/>
                <a:sym typeface="Trebuchet MS"/>
              </a:rPr>
              <a:t>Task: </a:t>
            </a:r>
            <a:r>
              <a:rPr lang="en-GB" sz="2667" dirty="0">
                <a:solidFill>
                  <a:schemeClr val="dk1"/>
                </a:solidFill>
                <a:latin typeface="Trebuchet MS"/>
                <a:ea typeface="Trebuchet MS"/>
                <a:cs typeface="Trebuchet MS"/>
                <a:sym typeface="Trebuchet MS"/>
              </a:rPr>
              <a:t>research one of these other theodicies </a:t>
            </a:r>
            <a:endParaRPr sz="2667" dirty="0">
              <a:solidFill>
                <a:schemeClr val="dk1"/>
              </a:solidFill>
              <a:latin typeface="Trebuchet MS"/>
              <a:ea typeface="Trebuchet MS"/>
              <a:cs typeface="Trebuchet MS"/>
              <a:sym typeface="Trebuchet MS"/>
            </a:endParaRPr>
          </a:p>
          <a:p>
            <a:pPr marL="609585" indent="-474121">
              <a:buClr>
                <a:schemeClr val="dk1"/>
              </a:buClr>
              <a:buSzPts val="2000"/>
              <a:buFont typeface="Trebuchet MS"/>
              <a:buChar char="●"/>
            </a:pPr>
            <a:r>
              <a:rPr lang="en-GB" sz="2667" dirty="0">
                <a:solidFill>
                  <a:schemeClr val="dk1"/>
                </a:solidFill>
                <a:latin typeface="Trebuchet MS"/>
                <a:ea typeface="Trebuchet MS"/>
                <a:cs typeface="Trebuchet MS"/>
                <a:sym typeface="Trebuchet MS"/>
              </a:rPr>
              <a:t>Irenaeus' Soul-Making Theodicy</a:t>
            </a:r>
            <a:endParaRPr sz="2667" dirty="0">
              <a:solidFill>
                <a:schemeClr val="dk1"/>
              </a:solidFill>
              <a:latin typeface="Trebuchet MS"/>
              <a:ea typeface="Trebuchet MS"/>
              <a:cs typeface="Trebuchet MS"/>
              <a:sym typeface="Trebuchet MS"/>
            </a:endParaRPr>
          </a:p>
          <a:p>
            <a:pPr marL="609585" indent="-474121">
              <a:buClr>
                <a:schemeClr val="dk1"/>
              </a:buClr>
              <a:buSzPts val="2000"/>
              <a:buFont typeface="Trebuchet MS"/>
              <a:buChar char="●"/>
            </a:pPr>
            <a:r>
              <a:rPr lang="en-GB" sz="2667" dirty="0">
                <a:solidFill>
                  <a:schemeClr val="dk1"/>
                </a:solidFill>
                <a:latin typeface="Trebuchet MS"/>
                <a:ea typeface="Trebuchet MS"/>
                <a:cs typeface="Trebuchet MS"/>
                <a:sym typeface="Trebuchet MS"/>
              </a:rPr>
              <a:t>Leibniz's Best of All Possible Worlds Theodicy</a:t>
            </a:r>
            <a:endParaRPr sz="2667" dirty="0">
              <a:solidFill>
                <a:schemeClr val="dk1"/>
              </a:solidFill>
              <a:latin typeface="Trebuchet MS"/>
              <a:ea typeface="Trebuchet MS"/>
              <a:cs typeface="Trebuchet MS"/>
              <a:sym typeface="Trebuchet MS"/>
            </a:endParaRPr>
          </a:p>
          <a:p>
            <a:pPr marL="609585" indent="-474121">
              <a:buClr>
                <a:schemeClr val="dk1"/>
              </a:buClr>
              <a:buSzPts val="2000"/>
              <a:buFont typeface="Trebuchet MS"/>
              <a:buChar char="●"/>
            </a:pPr>
            <a:r>
              <a:rPr lang="en-GB" sz="2667" dirty="0">
                <a:solidFill>
                  <a:schemeClr val="dk1"/>
                </a:solidFill>
                <a:latin typeface="Trebuchet MS"/>
                <a:ea typeface="Trebuchet MS"/>
                <a:cs typeface="Trebuchet MS"/>
                <a:sym typeface="Trebuchet MS"/>
              </a:rPr>
              <a:t>Plantinga's Free Will Defence</a:t>
            </a:r>
            <a:endParaRPr sz="2667" dirty="0">
              <a:solidFill>
                <a:schemeClr val="dk1"/>
              </a:solidFill>
              <a:latin typeface="Trebuchet MS"/>
              <a:ea typeface="Trebuchet MS"/>
              <a:cs typeface="Trebuchet MS"/>
              <a:sym typeface="Trebuchet MS"/>
            </a:endParaRPr>
          </a:p>
          <a:p>
            <a:endParaRPr sz="2667" dirty="0">
              <a:solidFill>
                <a:schemeClr val="dk1"/>
              </a:solidFill>
              <a:latin typeface="Trebuchet MS"/>
              <a:ea typeface="Trebuchet MS"/>
              <a:cs typeface="Trebuchet MS"/>
              <a:sym typeface="Trebuchet MS"/>
            </a:endParaRPr>
          </a:p>
          <a:p>
            <a:r>
              <a:rPr lang="en-GB" sz="2667" dirty="0">
                <a:solidFill>
                  <a:schemeClr val="dk1"/>
                </a:solidFill>
                <a:latin typeface="Trebuchet MS"/>
                <a:ea typeface="Trebuchet MS"/>
                <a:cs typeface="Trebuchet MS"/>
                <a:sym typeface="Trebuchet MS"/>
              </a:rPr>
              <a:t>You could:</a:t>
            </a:r>
            <a:endParaRPr sz="2667" dirty="0">
              <a:solidFill>
                <a:schemeClr val="dk1"/>
              </a:solidFill>
              <a:latin typeface="Trebuchet MS"/>
              <a:ea typeface="Trebuchet MS"/>
              <a:cs typeface="Trebuchet MS"/>
              <a:sym typeface="Trebuchet MS"/>
            </a:endParaRPr>
          </a:p>
          <a:p>
            <a:pPr marL="609585" indent="-474121">
              <a:buClr>
                <a:schemeClr val="dk1"/>
              </a:buClr>
              <a:buSzPts val="2000"/>
              <a:buFont typeface="Trebuchet MS"/>
              <a:buChar char="●"/>
            </a:pPr>
            <a:r>
              <a:rPr lang="en-GB" sz="2667" dirty="0">
                <a:solidFill>
                  <a:schemeClr val="dk1"/>
                </a:solidFill>
                <a:latin typeface="Trebuchet MS"/>
                <a:ea typeface="Trebuchet MS"/>
                <a:cs typeface="Trebuchet MS"/>
                <a:sym typeface="Trebuchet MS"/>
              </a:rPr>
              <a:t>Summarise the key points in a presentation </a:t>
            </a:r>
            <a:endParaRPr sz="2667" dirty="0">
              <a:solidFill>
                <a:schemeClr val="dk1"/>
              </a:solidFill>
              <a:latin typeface="Trebuchet MS"/>
              <a:ea typeface="Trebuchet MS"/>
              <a:cs typeface="Trebuchet MS"/>
              <a:sym typeface="Trebuchet MS"/>
            </a:endParaRPr>
          </a:p>
          <a:p>
            <a:pPr marL="609585" indent="-474121">
              <a:buClr>
                <a:schemeClr val="dk1"/>
              </a:buClr>
              <a:buSzPts val="2000"/>
              <a:buFont typeface="Trebuchet MS"/>
              <a:buChar char="●"/>
            </a:pPr>
            <a:r>
              <a:rPr lang="en-GB" sz="2667" dirty="0">
                <a:solidFill>
                  <a:schemeClr val="dk1"/>
                </a:solidFill>
                <a:latin typeface="Trebuchet MS"/>
                <a:ea typeface="Trebuchet MS"/>
                <a:cs typeface="Trebuchet MS"/>
                <a:sym typeface="Trebuchet MS"/>
              </a:rPr>
              <a:t>Identify similarities between Augustine and John Hick</a:t>
            </a:r>
            <a:endParaRPr sz="2667" dirty="0">
              <a:solidFill>
                <a:schemeClr val="dk1"/>
              </a:solidFill>
              <a:latin typeface="Trebuchet MS"/>
              <a:ea typeface="Trebuchet MS"/>
              <a:cs typeface="Trebuchet MS"/>
              <a:sym typeface="Trebuchet MS"/>
            </a:endParaRPr>
          </a:p>
          <a:p>
            <a:pPr marL="609585" indent="-474121">
              <a:buClr>
                <a:schemeClr val="dk1"/>
              </a:buClr>
              <a:buSzPts val="2000"/>
              <a:buFont typeface="Trebuchet MS"/>
              <a:buChar char="●"/>
            </a:pPr>
            <a:r>
              <a:rPr lang="en-GB" sz="2667" dirty="0">
                <a:solidFill>
                  <a:schemeClr val="dk1"/>
                </a:solidFill>
                <a:latin typeface="Trebuchet MS"/>
                <a:ea typeface="Trebuchet MS"/>
                <a:cs typeface="Trebuchet MS"/>
                <a:sym typeface="Trebuchet MS"/>
              </a:rPr>
              <a:t>Evaluate how successful they are as a solution to the problem of free will</a:t>
            </a:r>
            <a:endParaRPr sz="2667" dirty="0">
              <a:solidFill>
                <a:schemeClr val="dk1"/>
              </a:solidFill>
              <a:latin typeface="Trebuchet MS"/>
              <a:ea typeface="Trebuchet MS"/>
              <a:cs typeface="Trebuchet MS"/>
              <a:sym typeface="Trebuchet MS"/>
            </a:endParaRPr>
          </a:p>
          <a:p>
            <a:pPr algn="ctr"/>
            <a:endParaRPr sz="3200" dirty="0">
              <a:solidFill>
                <a:schemeClr val="dk1"/>
              </a:solidFill>
              <a:latin typeface="Trebuchet MS"/>
              <a:ea typeface="Trebuchet MS"/>
              <a:cs typeface="Trebuchet MS"/>
              <a:sym typeface="Trebuchet MS"/>
            </a:endParaRPr>
          </a:p>
          <a:p>
            <a:endParaRPr sz="2400" dirty="0">
              <a:solidFill>
                <a:schemeClr val="dk1"/>
              </a:solidFill>
              <a:latin typeface="Trebuchet MS"/>
              <a:ea typeface="Trebuchet MS"/>
              <a:cs typeface="Trebuchet MS"/>
              <a:sym typeface="Trebuchet MS"/>
            </a:endParaRPr>
          </a:p>
        </p:txBody>
      </p:sp>
      <p:pic>
        <p:nvPicPr>
          <p:cNvPr id="2" name="Picture 1" descr="A black background with yellow text and a duck&#10;&#10;Description automatically generated">
            <a:extLst>
              <a:ext uri="{FF2B5EF4-FFF2-40B4-BE49-F238E27FC236}">
                <a16:creationId xmlns:a16="http://schemas.microsoft.com/office/drawing/2014/main" id="{13DEAAD1-994A-AA57-E600-3741BF083B2D}"/>
              </a:ext>
            </a:extLst>
          </p:cNvPr>
          <p:cNvPicPr>
            <a:picLocks noChangeAspect="1"/>
          </p:cNvPicPr>
          <p:nvPr/>
        </p:nvPicPr>
        <p:blipFill rotWithShape="1">
          <a:blip r:embed="rId3">
            <a:extLst>
              <a:ext uri="{28A0092B-C50C-407E-A947-70E740481C1C}">
                <a14:useLocalDpi xmlns:a14="http://schemas.microsoft.com/office/drawing/2010/main" val="0"/>
              </a:ext>
            </a:extLst>
          </a:blip>
          <a:srcRect l="21124" t="20713" r="57327" b="51386"/>
          <a:stretch/>
        </p:blipFill>
        <p:spPr>
          <a:xfrm>
            <a:off x="11465072" y="6075804"/>
            <a:ext cx="604111" cy="782196"/>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34"/>
          <p:cNvSpPr/>
          <p:nvPr/>
        </p:nvSpPr>
        <p:spPr>
          <a:xfrm>
            <a:off x="5514949" y="5948399"/>
            <a:ext cx="6126800" cy="7400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buClr>
                <a:schemeClr val="dk1"/>
              </a:buClr>
              <a:buSzPts val="1100"/>
            </a:pPr>
            <a:r>
              <a:rPr lang="en-GB" sz="1600">
                <a:solidFill>
                  <a:schemeClr val="dk1"/>
                </a:solidFill>
                <a:latin typeface="Trebuchet MS"/>
                <a:ea typeface="Trebuchet MS"/>
                <a:cs typeface="Trebuchet MS"/>
                <a:sym typeface="Trebuchet MS"/>
              </a:rPr>
              <a:t>Suffering is caused by human actions and choices. Evil is not caused by a limitation in God but by human desire towards temptation </a:t>
            </a:r>
            <a:endParaRPr sz="1600">
              <a:solidFill>
                <a:schemeClr val="dk1"/>
              </a:solidFill>
              <a:latin typeface="Trebuchet MS"/>
              <a:ea typeface="Trebuchet MS"/>
              <a:cs typeface="Trebuchet MS"/>
              <a:sym typeface="Trebuchet MS"/>
            </a:endParaRPr>
          </a:p>
        </p:txBody>
      </p:sp>
      <p:sp>
        <p:nvSpPr>
          <p:cNvPr id="285" name="Google Shape;285;p34"/>
          <p:cNvSpPr/>
          <p:nvPr/>
        </p:nvSpPr>
        <p:spPr>
          <a:xfrm>
            <a:off x="2567" y="-18000"/>
            <a:ext cx="12192000" cy="879200"/>
          </a:xfrm>
          <a:prstGeom prst="rect">
            <a:avLst/>
          </a:prstGeom>
          <a:solidFill>
            <a:srgbClr val="06D6A0"/>
          </a:solidFill>
          <a:ln>
            <a:noFill/>
          </a:ln>
        </p:spPr>
        <p:txBody>
          <a:bodyPr spcFirstLastPara="1" wrap="square" lIns="121900" tIns="121900" rIns="121900" bIns="121900" anchor="ctr" anchorCtr="0">
            <a:noAutofit/>
          </a:bodyPr>
          <a:lstStyle/>
          <a:p>
            <a:r>
              <a:rPr lang="en-GB" sz="3733" b="1">
                <a:solidFill>
                  <a:schemeClr val="dk1"/>
                </a:solidFill>
                <a:latin typeface="Trebuchet MS"/>
                <a:ea typeface="Trebuchet MS"/>
                <a:cs typeface="Trebuchet MS"/>
                <a:sym typeface="Trebuchet MS"/>
              </a:rPr>
              <a:t>Assessment Exit Quiz</a:t>
            </a:r>
            <a:endParaRPr sz="3733" b="1">
              <a:solidFill>
                <a:schemeClr val="dk1"/>
              </a:solidFill>
              <a:latin typeface="Trebuchet MS"/>
              <a:ea typeface="Trebuchet MS"/>
              <a:cs typeface="Trebuchet MS"/>
              <a:sym typeface="Trebuchet MS"/>
            </a:endParaRPr>
          </a:p>
        </p:txBody>
      </p:sp>
      <p:sp>
        <p:nvSpPr>
          <p:cNvPr id="286" name="Google Shape;286;p34"/>
          <p:cNvSpPr/>
          <p:nvPr/>
        </p:nvSpPr>
        <p:spPr>
          <a:xfrm>
            <a:off x="345297" y="1507867"/>
            <a:ext cx="3120400" cy="7400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r>
              <a:rPr lang="en-GB" sz="3200" b="1">
                <a:solidFill>
                  <a:schemeClr val="dk1"/>
                </a:solidFill>
                <a:latin typeface="Trebuchet MS"/>
                <a:ea typeface="Trebuchet MS"/>
                <a:cs typeface="Trebuchet MS"/>
                <a:sym typeface="Trebuchet MS"/>
              </a:rPr>
              <a:t>John Hick</a:t>
            </a:r>
            <a:endParaRPr sz="2400">
              <a:latin typeface="Trebuchet MS"/>
              <a:ea typeface="Trebuchet MS"/>
              <a:cs typeface="Trebuchet MS"/>
              <a:sym typeface="Trebuchet MS"/>
            </a:endParaRPr>
          </a:p>
        </p:txBody>
      </p:sp>
      <p:sp>
        <p:nvSpPr>
          <p:cNvPr id="287" name="Google Shape;287;p34"/>
          <p:cNvSpPr/>
          <p:nvPr/>
        </p:nvSpPr>
        <p:spPr>
          <a:xfrm>
            <a:off x="5518555" y="1507900"/>
            <a:ext cx="6126800" cy="7400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r>
              <a:rPr lang="en-GB" sz="1600">
                <a:solidFill>
                  <a:schemeClr val="dk1"/>
                </a:solidFill>
                <a:latin typeface="Trebuchet MS"/>
                <a:ea typeface="Trebuchet MS"/>
                <a:cs typeface="Trebuchet MS"/>
                <a:sym typeface="Trebuchet MS"/>
              </a:rPr>
              <a:t>Relies on a literal creation. If a person does not believe in original sin or a metaphorical creation story then this does not explain evil and suffering</a:t>
            </a:r>
            <a:endParaRPr sz="1067">
              <a:solidFill>
                <a:schemeClr val="dk1"/>
              </a:solidFill>
              <a:latin typeface="Trebuchet MS"/>
              <a:ea typeface="Trebuchet MS"/>
              <a:cs typeface="Trebuchet MS"/>
              <a:sym typeface="Trebuchet MS"/>
            </a:endParaRPr>
          </a:p>
        </p:txBody>
      </p:sp>
      <p:sp>
        <p:nvSpPr>
          <p:cNvPr id="288" name="Google Shape;288;p34"/>
          <p:cNvSpPr/>
          <p:nvPr/>
        </p:nvSpPr>
        <p:spPr>
          <a:xfrm>
            <a:off x="345297" y="2395895"/>
            <a:ext cx="3120400" cy="7400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r>
              <a:rPr lang="en-GB" sz="3200" b="1">
                <a:solidFill>
                  <a:schemeClr val="dk1"/>
                </a:solidFill>
                <a:latin typeface="Trebuchet MS"/>
                <a:ea typeface="Trebuchet MS"/>
                <a:cs typeface="Trebuchet MS"/>
                <a:sym typeface="Trebuchet MS"/>
              </a:rPr>
              <a:t>Augustine</a:t>
            </a:r>
            <a:endParaRPr sz="2400">
              <a:latin typeface="Trebuchet MS"/>
              <a:ea typeface="Trebuchet MS"/>
              <a:cs typeface="Trebuchet MS"/>
              <a:sym typeface="Trebuchet MS"/>
            </a:endParaRPr>
          </a:p>
        </p:txBody>
      </p:sp>
      <p:sp>
        <p:nvSpPr>
          <p:cNvPr id="289" name="Google Shape;289;p34"/>
          <p:cNvSpPr/>
          <p:nvPr/>
        </p:nvSpPr>
        <p:spPr>
          <a:xfrm>
            <a:off x="345297" y="3283924"/>
            <a:ext cx="3120400" cy="7400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buClr>
                <a:schemeClr val="dk1"/>
              </a:buClr>
              <a:buSzPts val="1100"/>
            </a:pPr>
            <a:r>
              <a:rPr lang="en-GB" sz="3200" b="1">
                <a:solidFill>
                  <a:schemeClr val="dk1"/>
                </a:solidFill>
                <a:latin typeface="Trebuchet MS"/>
                <a:ea typeface="Trebuchet MS"/>
                <a:cs typeface="Trebuchet MS"/>
                <a:sym typeface="Trebuchet MS"/>
              </a:rPr>
              <a:t>John Hick</a:t>
            </a:r>
            <a:endParaRPr sz="2400">
              <a:solidFill>
                <a:schemeClr val="dk1"/>
              </a:solidFill>
              <a:latin typeface="Trebuchet MS"/>
              <a:ea typeface="Trebuchet MS"/>
              <a:cs typeface="Trebuchet MS"/>
              <a:sym typeface="Trebuchet MS"/>
            </a:endParaRPr>
          </a:p>
        </p:txBody>
      </p:sp>
      <p:sp>
        <p:nvSpPr>
          <p:cNvPr id="290" name="Google Shape;290;p34"/>
          <p:cNvSpPr/>
          <p:nvPr/>
        </p:nvSpPr>
        <p:spPr>
          <a:xfrm>
            <a:off x="5518555" y="3283983"/>
            <a:ext cx="6126800" cy="7400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r>
              <a:rPr lang="en-GB" sz="1600">
                <a:solidFill>
                  <a:schemeClr val="dk1"/>
                </a:solidFill>
                <a:latin typeface="Trebuchet MS"/>
                <a:ea typeface="Trebuchet MS"/>
                <a:cs typeface="Trebuchet MS"/>
                <a:sym typeface="Trebuchet MS"/>
              </a:rPr>
              <a:t>Suffering is necessary so that humans are able to develop their souls in preparation for judgement</a:t>
            </a:r>
            <a:endParaRPr sz="1600">
              <a:solidFill>
                <a:schemeClr val="dk1"/>
              </a:solidFill>
              <a:latin typeface="Trebuchet MS"/>
              <a:ea typeface="Trebuchet MS"/>
              <a:cs typeface="Trebuchet MS"/>
              <a:sym typeface="Trebuchet MS"/>
            </a:endParaRPr>
          </a:p>
        </p:txBody>
      </p:sp>
      <p:sp>
        <p:nvSpPr>
          <p:cNvPr id="291" name="Google Shape;291;p34"/>
          <p:cNvSpPr/>
          <p:nvPr/>
        </p:nvSpPr>
        <p:spPr>
          <a:xfrm>
            <a:off x="5514949" y="4172099"/>
            <a:ext cx="6126800" cy="7400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buClr>
                <a:schemeClr val="dk1"/>
              </a:buClr>
              <a:buSzPts val="1100"/>
            </a:pPr>
            <a:r>
              <a:rPr lang="en-GB" sz="1600">
                <a:solidFill>
                  <a:schemeClr val="dk1"/>
                </a:solidFill>
                <a:latin typeface="Trebuchet MS"/>
                <a:ea typeface="Trebuchet MS"/>
                <a:cs typeface="Trebuchet MS"/>
                <a:sym typeface="Trebuchet MS"/>
              </a:rPr>
              <a:t>This theory can link to the teachings of Jesus showing it is the best of people who seek out the vulnerable and those in need</a:t>
            </a:r>
            <a:endParaRPr sz="1600">
              <a:solidFill>
                <a:schemeClr val="dk1"/>
              </a:solidFill>
              <a:latin typeface="Trebuchet MS"/>
              <a:ea typeface="Trebuchet MS"/>
              <a:cs typeface="Trebuchet MS"/>
              <a:sym typeface="Trebuchet MS"/>
            </a:endParaRPr>
          </a:p>
        </p:txBody>
      </p:sp>
      <p:sp>
        <p:nvSpPr>
          <p:cNvPr id="292" name="Google Shape;292;p34"/>
          <p:cNvSpPr/>
          <p:nvPr/>
        </p:nvSpPr>
        <p:spPr>
          <a:xfrm>
            <a:off x="343463" y="4172035"/>
            <a:ext cx="3120400" cy="7400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buClr>
                <a:schemeClr val="dk1"/>
              </a:buClr>
              <a:buSzPts val="1100"/>
            </a:pPr>
            <a:r>
              <a:rPr lang="en-GB" sz="3200" b="1">
                <a:solidFill>
                  <a:schemeClr val="dk1"/>
                </a:solidFill>
                <a:latin typeface="Trebuchet MS"/>
                <a:ea typeface="Trebuchet MS"/>
                <a:cs typeface="Trebuchet MS"/>
                <a:sym typeface="Trebuchet MS"/>
              </a:rPr>
              <a:t>Augustine</a:t>
            </a:r>
            <a:endParaRPr sz="2400">
              <a:solidFill>
                <a:schemeClr val="dk1"/>
              </a:solidFill>
              <a:latin typeface="Trebuchet MS"/>
              <a:ea typeface="Trebuchet MS"/>
              <a:cs typeface="Trebuchet MS"/>
              <a:sym typeface="Trebuchet MS"/>
            </a:endParaRPr>
          </a:p>
        </p:txBody>
      </p:sp>
      <p:sp>
        <p:nvSpPr>
          <p:cNvPr id="293" name="Google Shape;293;p34"/>
          <p:cNvSpPr/>
          <p:nvPr/>
        </p:nvSpPr>
        <p:spPr>
          <a:xfrm>
            <a:off x="5518555" y="2395941"/>
            <a:ext cx="6126800" cy="7400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buClr>
                <a:schemeClr val="dk1"/>
              </a:buClr>
              <a:buSzPts val="1100"/>
            </a:pPr>
            <a:r>
              <a:rPr lang="en-GB" sz="1600">
                <a:solidFill>
                  <a:schemeClr val="dk1"/>
                </a:solidFill>
                <a:latin typeface="Trebuchet MS"/>
                <a:ea typeface="Trebuchet MS"/>
                <a:cs typeface="Trebuchet MS"/>
                <a:sym typeface="Trebuchet MS"/>
              </a:rPr>
              <a:t>This seems to still be inconsistent with an omnibenevolent God. Suffering might be helpful to overcome but an all loving God would not allow the intensity of suffering people face</a:t>
            </a:r>
            <a:endParaRPr sz="1067">
              <a:solidFill>
                <a:schemeClr val="dk1"/>
              </a:solidFill>
              <a:latin typeface="Trebuchet MS"/>
              <a:ea typeface="Trebuchet MS"/>
              <a:cs typeface="Trebuchet MS"/>
              <a:sym typeface="Trebuchet MS"/>
            </a:endParaRPr>
          </a:p>
        </p:txBody>
      </p:sp>
      <p:sp>
        <p:nvSpPr>
          <p:cNvPr id="294" name="Google Shape;294;p34"/>
          <p:cNvSpPr/>
          <p:nvPr/>
        </p:nvSpPr>
        <p:spPr>
          <a:xfrm>
            <a:off x="345297" y="5060223"/>
            <a:ext cx="3120400" cy="7400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buClr>
                <a:schemeClr val="dk1"/>
              </a:buClr>
              <a:buSzPts val="1100"/>
            </a:pPr>
            <a:r>
              <a:rPr lang="en-GB" sz="3200" b="1">
                <a:solidFill>
                  <a:schemeClr val="dk1"/>
                </a:solidFill>
                <a:latin typeface="Trebuchet MS"/>
                <a:ea typeface="Trebuchet MS"/>
                <a:cs typeface="Trebuchet MS"/>
                <a:sym typeface="Trebuchet MS"/>
              </a:rPr>
              <a:t>John Hick</a:t>
            </a:r>
            <a:endParaRPr sz="2400">
              <a:solidFill>
                <a:schemeClr val="dk1"/>
              </a:solidFill>
              <a:latin typeface="Trebuchet MS"/>
              <a:ea typeface="Trebuchet MS"/>
              <a:cs typeface="Trebuchet MS"/>
              <a:sym typeface="Trebuchet MS"/>
            </a:endParaRPr>
          </a:p>
        </p:txBody>
      </p:sp>
      <p:sp>
        <p:nvSpPr>
          <p:cNvPr id="295" name="Google Shape;295;p34"/>
          <p:cNvSpPr/>
          <p:nvPr/>
        </p:nvSpPr>
        <p:spPr>
          <a:xfrm>
            <a:off x="343463" y="5948333"/>
            <a:ext cx="3120400" cy="7400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buClr>
                <a:schemeClr val="dk1"/>
              </a:buClr>
              <a:buSzPts val="1100"/>
            </a:pPr>
            <a:r>
              <a:rPr lang="en-GB" sz="3200" b="1">
                <a:solidFill>
                  <a:schemeClr val="dk1"/>
                </a:solidFill>
                <a:latin typeface="Trebuchet MS"/>
                <a:ea typeface="Trebuchet MS"/>
                <a:cs typeface="Trebuchet MS"/>
                <a:sym typeface="Trebuchet MS"/>
              </a:rPr>
              <a:t>Augustine</a:t>
            </a:r>
            <a:endParaRPr sz="2400">
              <a:solidFill>
                <a:schemeClr val="dk1"/>
              </a:solidFill>
              <a:latin typeface="Trebuchet MS"/>
              <a:ea typeface="Trebuchet MS"/>
              <a:cs typeface="Trebuchet MS"/>
              <a:sym typeface="Trebuchet MS"/>
            </a:endParaRPr>
          </a:p>
        </p:txBody>
      </p:sp>
      <p:sp>
        <p:nvSpPr>
          <p:cNvPr id="296" name="Google Shape;296;p34"/>
          <p:cNvSpPr txBox="1"/>
          <p:nvPr/>
        </p:nvSpPr>
        <p:spPr>
          <a:xfrm>
            <a:off x="346000" y="886934"/>
            <a:ext cx="11295600" cy="595059"/>
          </a:xfrm>
          <a:prstGeom prst="rect">
            <a:avLst/>
          </a:prstGeom>
          <a:noFill/>
          <a:ln>
            <a:noFill/>
          </a:ln>
        </p:spPr>
        <p:txBody>
          <a:bodyPr spcFirstLastPara="1" wrap="square" lIns="121900" tIns="121900" rIns="121900" bIns="121900" anchor="t" anchorCtr="0">
            <a:spAutoFit/>
          </a:bodyPr>
          <a:lstStyle/>
          <a:p>
            <a:r>
              <a:rPr lang="en-GB" sz="2267" b="1">
                <a:solidFill>
                  <a:schemeClr val="dk1"/>
                </a:solidFill>
                <a:latin typeface="Trebuchet MS"/>
                <a:ea typeface="Trebuchet MS"/>
                <a:cs typeface="Trebuchet MS"/>
                <a:sym typeface="Trebuchet MS"/>
              </a:rPr>
              <a:t>Task: </a:t>
            </a:r>
            <a:r>
              <a:rPr lang="en-GB" sz="2267">
                <a:solidFill>
                  <a:schemeClr val="dk1"/>
                </a:solidFill>
                <a:latin typeface="Trebuchet MS"/>
                <a:ea typeface="Trebuchet MS"/>
                <a:cs typeface="Trebuchet MS"/>
                <a:sym typeface="Trebuchet MS"/>
              </a:rPr>
              <a:t>match up these ideas to the person whose theodicy they are linked to </a:t>
            </a:r>
            <a:endParaRPr sz="2400">
              <a:latin typeface="Trebuchet MS"/>
              <a:ea typeface="Trebuchet MS"/>
              <a:cs typeface="Trebuchet MS"/>
              <a:sym typeface="Trebuchet MS"/>
            </a:endParaRPr>
          </a:p>
        </p:txBody>
      </p:sp>
      <p:sp>
        <p:nvSpPr>
          <p:cNvPr id="297" name="Google Shape;297;p34"/>
          <p:cNvSpPr/>
          <p:nvPr/>
        </p:nvSpPr>
        <p:spPr>
          <a:xfrm>
            <a:off x="5518555" y="5060283"/>
            <a:ext cx="6126800" cy="7400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buClr>
                <a:schemeClr val="dk1"/>
              </a:buClr>
              <a:buSzPts val="1100"/>
            </a:pPr>
            <a:r>
              <a:rPr lang="en-GB" sz="1600">
                <a:solidFill>
                  <a:schemeClr val="dk1"/>
                </a:solidFill>
                <a:latin typeface="Trebuchet MS"/>
                <a:ea typeface="Trebuchet MS"/>
                <a:cs typeface="Trebuchet MS"/>
                <a:sym typeface="Trebuchet MS"/>
              </a:rPr>
              <a:t>The Grace of God enables people to overcome their temptation and choose not to commit evil and suffering</a:t>
            </a:r>
            <a:endParaRPr sz="1067">
              <a:solidFill>
                <a:schemeClr val="dk1"/>
              </a:solidFill>
              <a:latin typeface="Trebuchet MS"/>
              <a:ea typeface="Trebuchet MS"/>
              <a:cs typeface="Trebuchet MS"/>
              <a:sym typeface="Trebuchet MS"/>
            </a:endParaRPr>
          </a:p>
          <a:p>
            <a:pPr algn="ctr"/>
            <a:endParaRPr sz="800">
              <a:solidFill>
                <a:schemeClr val="dk1"/>
              </a:solidFill>
              <a:latin typeface="Trebuchet MS"/>
              <a:ea typeface="Trebuchet MS"/>
              <a:cs typeface="Trebuchet MS"/>
              <a:sym typeface="Trebuchet MS"/>
            </a:endParaRPr>
          </a:p>
        </p:txBody>
      </p:sp>
      <p:cxnSp>
        <p:nvCxnSpPr>
          <p:cNvPr id="3" name="Straight Arrow Connector 2">
            <a:extLst>
              <a:ext uri="{FF2B5EF4-FFF2-40B4-BE49-F238E27FC236}">
                <a16:creationId xmlns:a16="http://schemas.microsoft.com/office/drawing/2014/main" id="{4DF924BE-E8EB-A970-3556-1AEE970B8929}"/>
              </a:ext>
            </a:extLst>
          </p:cNvPr>
          <p:cNvCxnSpPr>
            <a:stCxn id="286" idx="3"/>
            <a:endCxn id="290" idx="1"/>
          </p:cNvCxnSpPr>
          <p:nvPr/>
        </p:nvCxnSpPr>
        <p:spPr>
          <a:xfrm>
            <a:off x="3465698" y="1877867"/>
            <a:ext cx="2052857" cy="177611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51771420-D123-DF2A-3468-6685E990EA78}"/>
              </a:ext>
            </a:extLst>
          </p:cNvPr>
          <p:cNvCxnSpPr>
            <a:cxnSpLocks/>
            <a:endCxn id="287" idx="1"/>
          </p:cNvCxnSpPr>
          <p:nvPr/>
        </p:nvCxnSpPr>
        <p:spPr>
          <a:xfrm flipV="1">
            <a:off x="3465696" y="1877900"/>
            <a:ext cx="2052859" cy="88801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CC2378E6-915C-3363-A62E-D345D4B8FC65}"/>
              </a:ext>
            </a:extLst>
          </p:cNvPr>
          <p:cNvCxnSpPr>
            <a:cxnSpLocks/>
          </p:cNvCxnSpPr>
          <p:nvPr/>
        </p:nvCxnSpPr>
        <p:spPr>
          <a:xfrm flipV="1">
            <a:off x="3465696" y="2801728"/>
            <a:ext cx="2052859" cy="88801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0F23A917-4918-4501-7395-FF5776AD8FEF}"/>
              </a:ext>
            </a:extLst>
          </p:cNvPr>
          <p:cNvCxnSpPr>
            <a:cxnSpLocks/>
            <a:endCxn id="284" idx="1"/>
          </p:cNvCxnSpPr>
          <p:nvPr/>
        </p:nvCxnSpPr>
        <p:spPr>
          <a:xfrm>
            <a:off x="3465696" y="4651906"/>
            <a:ext cx="2049253" cy="166649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F98C1B49-E3E4-808D-8376-65F3ED51A34B}"/>
              </a:ext>
            </a:extLst>
          </p:cNvPr>
          <p:cNvCxnSpPr>
            <a:cxnSpLocks/>
          </p:cNvCxnSpPr>
          <p:nvPr/>
        </p:nvCxnSpPr>
        <p:spPr>
          <a:xfrm flipV="1">
            <a:off x="3462060" y="4579236"/>
            <a:ext cx="2052859" cy="88801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2B87A101-3363-C407-AD71-24033CD676B1}"/>
              </a:ext>
            </a:extLst>
          </p:cNvPr>
          <p:cNvCxnSpPr>
            <a:cxnSpLocks/>
          </p:cNvCxnSpPr>
          <p:nvPr/>
        </p:nvCxnSpPr>
        <p:spPr>
          <a:xfrm flipV="1">
            <a:off x="3462044" y="5485152"/>
            <a:ext cx="2052859" cy="88801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28EDD1D1-E3F1-5DC4-5996-98E0A4BC5EE8}"/>
              </a:ext>
            </a:extLst>
          </p:cNvPr>
          <p:cNvSpPr txBox="1"/>
          <p:nvPr/>
        </p:nvSpPr>
        <p:spPr>
          <a:xfrm>
            <a:off x="3048000" y="3245889"/>
            <a:ext cx="6096000" cy="369332"/>
          </a:xfrm>
          <a:prstGeom prst="rect">
            <a:avLst/>
          </a:prstGeom>
          <a:noFill/>
        </p:spPr>
        <p:txBody>
          <a:bodyPr wrap="square">
            <a:spAutoFit/>
          </a:bodyPr>
          <a:lstStyle/>
          <a:p>
            <a:endParaRPr lang="en-GB" dirty="0">
              <a:latin typeface="Abadi" panose="020B0604020104020204" pitchFamily="34" charset="0"/>
            </a:endParaRPr>
          </a:p>
        </p:txBody>
      </p:sp>
      <p:sp>
        <p:nvSpPr>
          <p:cNvPr id="20" name="Google Shape;55;p13">
            <a:extLst>
              <a:ext uri="{FF2B5EF4-FFF2-40B4-BE49-F238E27FC236}">
                <a16:creationId xmlns:a16="http://schemas.microsoft.com/office/drawing/2014/main" id="{A000CEC0-4989-DB04-29F9-E49A0EE0FE34}"/>
              </a:ext>
            </a:extLst>
          </p:cNvPr>
          <p:cNvSpPr txBox="1">
            <a:spLocks noGrp="1"/>
          </p:cNvSpPr>
          <p:nvPr>
            <p:ph type="ctrTitle"/>
          </p:nvPr>
        </p:nvSpPr>
        <p:spPr>
          <a:xfrm>
            <a:off x="482304" y="1353379"/>
            <a:ext cx="8465752" cy="20526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 b="1" dirty="0">
                <a:latin typeface="Trebuchet MS" panose="020B0603020202020204" pitchFamily="34" charset="0"/>
              </a:rPr>
              <a:t>The problem of evil and suffering: is there a solution?</a:t>
            </a:r>
            <a:endParaRPr b="1" dirty="0">
              <a:latin typeface="Trebuchet MS" panose="020B0603020202020204" pitchFamily="34" charset="0"/>
            </a:endParaRPr>
          </a:p>
        </p:txBody>
      </p:sp>
      <p:sp>
        <p:nvSpPr>
          <p:cNvPr id="23" name="TextBox 22">
            <a:extLst>
              <a:ext uri="{FF2B5EF4-FFF2-40B4-BE49-F238E27FC236}">
                <a16:creationId xmlns:a16="http://schemas.microsoft.com/office/drawing/2014/main" id="{D736C2F5-EF49-2CC5-0B3A-F3A9FA4CFDDF}"/>
              </a:ext>
            </a:extLst>
          </p:cNvPr>
          <p:cNvSpPr txBox="1"/>
          <p:nvPr/>
        </p:nvSpPr>
        <p:spPr>
          <a:xfrm>
            <a:off x="482304" y="3555331"/>
            <a:ext cx="6113720" cy="646331"/>
          </a:xfrm>
          <a:prstGeom prst="rect">
            <a:avLst/>
          </a:prstGeom>
          <a:noFill/>
        </p:spPr>
        <p:txBody>
          <a:bodyPr wrap="square">
            <a:spAutoFit/>
          </a:bodyPr>
          <a:lstStyle/>
          <a:p>
            <a:pPr marL="0" lvl="0" indent="0" algn="l" rtl="0">
              <a:spcBef>
                <a:spcPts val="0"/>
              </a:spcBef>
              <a:spcAft>
                <a:spcPts val="0"/>
              </a:spcAft>
              <a:buNone/>
            </a:pPr>
            <a:r>
              <a:rPr lang="en-GB" dirty="0">
                <a:solidFill>
                  <a:schemeClr val="dk1"/>
                </a:solidFill>
                <a:latin typeface="Abadi" panose="020B0604020104020204" pitchFamily="34" charset="0"/>
              </a:rPr>
              <a:t>Unit: Key Christian Beliefs</a:t>
            </a:r>
          </a:p>
          <a:p>
            <a:pPr marL="0" lvl="0" indent="0" algn="l" rtl="0">
              <a:spcBef>
                <a:spcPts val="0"/>
              </a:spcBef>
              <a:spcAft>
                <a:spcPts val="0"/>
              </a:spcAft>
              <a:buNone/>
            </a:pPr>
            <a:r>
              <a:rPr lang="en-GB" dirty="0">
                <a:solidFill>
                  <a:schemeClr val="dk1"/>
                </a:solidFill>
                <a:latin typeface="Abadi" panose="020B0604020104020204" pitchFamily="34" charset="0"/>
              </a:rPr>
              <a:t>Lesson 4</a:t>
            </a:r>
          </a:p>
        </p:txBody>
      </p:sp>
      <p:pic>
        <p:nvPicPr>
          <p:cNvPr id="2" name="Picture 1" descr="A black background with yellow text and a duck&#10;&#10;Description automatically generated">
            <a:extLst>
              <a:ext uri="{FF2B5EF4-FFF2-40B4-BE49-F238E27FC236}">
                <a16:creationId xmlns:a16="http://schemas.microsoft.com/office/drawing/2014/main" id="{39BE5D2D-A854-DCBF-7FE4-7E8F11B25176}"/>
              </a:ext>
            </a:extLst>
          </p:cNvPr>
          <p:cNvPicPr>
            <a:picLocks noChangeAspect="1"/>
          </p:cNvPicPr>
          <p:nvPr/>
        </p:nvPicPr>
        <p:blipFill rotWithShape="1">
          <a:blip r:embed="rId2">
            <a:extLst>
              <a:ext uri="{28A0092B-C50C-407E-A947-70E740481C1C}">
                <a14:useLocalDpi xmlns:a14="http://schemas.microsoft.com/office/drawing/2010/main" val="0"/>
              </a:ext>
            </a:extLst>
          </a:blip>
          <a:srcRect l="21124" t="20713" r="57327" b="51386"/>
          <a:stretch/>
        </p:blipFill>
        <p:spPr>
          <a:xfrm>
            <a:off x="11465072" y="6075804"/>
            <a:ext cx="604111" cy="782196"/>
          </a:xfrm>
          <a:prstGeom prst="rect">
            <a:avLst/>
          </a:prstGeom>
        </p:spPr>
      </p:pic>
      <p:pic>
        <p:nvPicPr>
          <p:cNvPr id="3" name="Picture 2">
            <a:extLst>
              <a:ext uri="{FF2B5EF4-FFF2-40B4-BE49-F238E27FC236}">
                <a16:creationId xmlns:a16="http://schemas.microsoft.com/office/drawing/2014/main" id="{B1CA7E76-42E4-0F85-087D-E04A905F3A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48056" y="960532"/>
            <a:ext cx="2136005" cy="2136005"/>
          </a:xfrm>
          <a:prstGeom prst="rect">
            <a:avLst/>
          </a:prstGeom>
        </p:spPr>
      </p:pic>
      <p:pic>
        <p:nvPicPr>
          <p:cNvPr id="6" name="Graphic 5" descr="Scales of justice with solid fill">
            <a:extLst>
              <a:ext uri="{FF2B5EF4-FFF2-40B4-BE49-F238E27FC236}">
                <a16:creationId xmlns:a16="http://schemas.microsoft.com/office/drawing/2014/main" id="{0E779574-B4C8-7F51-9DC4-A513DCE1BC8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735287" y="2707775"/>
            <a:ext cx="3526970" cy="3526970"/>
          </a:xfrm>
          <a:prstGeom prst="rect">
            <a:avLst/>
          </a:prstGeom>
        </p:spPr>
      </p:pic>
    </p:spTree>
    <p:extLst>
      <p:ext uri="{BB962C8B-B14F-4D97-AF65-F5344CB8AC3E}">
        <p14:creationId xmlns:p14="http://schemas.microsoft.com/office/powerpoint/2010/main" val="2620131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90;p16">
            <a:extLst>
              <a:ext uri="{FF2B5EF4-FFF2-40B4-BE49-F238E27FC236}">
                <a16:creationId xmlns:a16="http://schemas.microsoft.com/office/drawing/2014/main" id="{3696C003-EF5B-DE24-ECEA-2CD87CD3D75A}"/>
              </a:ext>
            </a:extLst>
          </p:cNvPr>
          <p:cNvSpPr/>
          <p:nvPr/>
        </p:nvSpPr>
        <p:spPr>
          <a:xfrm>
            <a:off x="447675" y="1907045"/>
            <a:ext cx="11115675" cy="1521955"/>
          </a:xfrm>
          <a:prstGeom prst="roundRect">
            <a:avLst>
              <a:gd name="adj" fmla="val 16667"/>
            </a:avLst>
          </a:prstGeom>
          <a:ln/>
        </p:spPr>
        <p:style>
          <a:lnRef idx="2">
            <a:schemeClr val="dk1"/>
          </a:lnRef>
          <a:fillRef idx="1">
            <a:schemeClr val="lt1"/>
          </a:fillRef>
          <a:effectRef idx="0">
            <a:schemeClr val="dk1"/>
          </a:effectRef>
          <a:fontRef idx="minor">
            <a:schemeClr val="dk1"/>
          </a:fontRef>
        </p:style>
        <p:txBody>
          <a:bodyPr spcFirstLastPara="1" wrap="square" lIns="91425" tIns="91425" rIns="91425" bIns="91425" anchor="ctr" anchorCtr="0">
            <a:noAutofit/>
          </a:bodyPr>
          <a:lstStyle/>
          <a:p>
            <a:pPr>
              <a:buClr>
                <a:schemeClr val="dk1"/>
              </a:buClr>
              <a:buSzPts val="1100"/>
            </a:pPr>
            <a:r>
              <a:rPr lang="en" sz="3200" b="1" dirty="0">
                <a:solidFill>
                  <a:schemeClr val="dk1"/>
                </a:solidFill>
                <a:latin typeface="Tenorite" panose="00000500000000000000" pitchFamily="2" charset="0"/>
              </a:rPr>
              <a:t>To understand and</a:t>
            </a:r>
            <a:r>
              <a:rPr lang="en-GB" sz="3200" b="1" dirty="0">
                <a:solidFill>
                  <a:schemeClr val="dk1"/>
                </a:solidFill>
                <a:highlight>
                  <a:srgbClr val="FFFFFF"/>
                </a:highlight>
                <a:latin typeface="Tenorite" panose="00000500000000000000" pitchFamily="2" charset="0"/>
                <a:ea typeface="Trebuchet MS"/>
                <a:cs typeface="Trebuchet MS"/>
                <a:sym typeface="Trebuchet MS"/>
              </a:rPr>
              <a:t> explain theoretical solutions to the problem of evil and suffering.</a:t>
            </a:r>
          </a:p>
          <a:p>
            <a:pPr marL="0" lvl="0" indent="0" algn="l" rtl="0">
              <a:spcBef>
                <a:spcPts val="0"/>
              </a:spcBef>
              <a:spcAft>
                <a:spcPts val="0"/>
              </a:spcAft>
              <a:buClr>
                <a:schemeClr val="dk1"/>
              </a:buClr>
              <a:buSzPts val="1100"/>
              <a:buFont typeface="Arial"/>
              <a:buNone/>
            </a:pPr>
            <a:endParaRPr sz="2400" dirty="0">
              <a:latin typeface="Tenorite" panose="00000500000000000000" pitchFamily="2" charset="0"/>
            </a:endParaRPr>
          </a:p>
        </p:txBody>
      </p:sp>
      <p:sp>
        <p:nvSpPr>
          <p:cNvPr id="5" name="Google Shape;60;p14">
            <a:extLst>
              <a:ext uri="{FF2B5EF4-FFF2-40B4-BE49-F238E27FC236}">
                <a16:creationId xmlns:a16="http://schemas.microsoft.com/office/drawing/2014/main" id="{BA07B56A-D447-7BE6-BF65-956A6696909A}"/>
              </a:ext>
            </a:extLst>
          </p:cNvPr>
          <p:cNvSpPr txBox="1">
            <a:spLocks/>
          </p:cNvSpPr>
          <p:nvPr/>
        </p:nvSpPr>
        <p:spPr>
          <a:xfrm>
            <a:off x="311700" y="445025"/>
            <a:ext cx="8520600" cy="5727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3200" b="1" i="1" dirty="0">
                <a:latin typeface="Tenorite" panose="00000500000000000000" pitchFamily="2" charset="0"/>
                <a:ea typeface="Trebuchet MS"/>
                <a:cs typeface="Trebuchet MS"/>
                <a:sym typeface="Trebuchet MS"/>
              </a:rPr>
              <a:t>Learning Objective</a:t>
            </a:r>
          </a:p>
        </p:txBody>
      </p:sp>
      <p:pic>
        <p:nvPicPr>
          <p:cNvPr id="6" name="Picture 5" descr="A black background with yellow text and a duck&#10;&#10;Description automatically generated">
            <a:extLst>
              <a:ext uri="{FF2B5EF4-FFF2-40B4-BE49-F238E27FC236}">
                <a16:creationId xmlns:a16="http://schemas.microsoft.com/office/drawing/2014/main" id="{64AAE969-3898-42D4-7192-C12EB0D9AC63}"/>
              </a:ext>
            </a:extLst>
          </p:cNvPr>
          <p:cNvPicPr>
            <a:picLocks noChangeAspect="1"/>
          </p:cNvPicPr>
          <p:nvPr/>
        </p:nvPicPr>
        <p:blipFill rotWithShape="1">
          <a:blip r:embed="rId2">
            <a:extLst>
              <a:ext uri="{28A0092B-C50C-407E-A947-70E740481C1C}">
                <a14:useLocalDpi xmlns:a14="http://schemas.microsoft.com/office/drawing/2010/main" val="0"/>
              </a:ext>
            </a:extLst>
          </a:blip>
          <a:srcRect l="21124" t="20713" r="57327" b="51386"/>
          <a:stretch/>
        </p:blipFill>
        <p:spPr>
          <a:xfrm>
            <a:off x="11465072" y="6084430"/>
            <a:ext cx="604111" cy="782196"/>
          </a:xfrm>
          <a:prstGeom prst="rect">
            <a:avLst/>
          </a:prstGeom>
        </p:spPr>
      </p:pic>
    </p:spTree>
    <p:extLst>
      <p:ext uri="{BB962C8B-B14F-4D97-AF65-F5344CB8AC3E}">
        <p14:creationId xmlns:p14="http://schemas.microsoft.com/office/powerpoint/2010/main" val="2797097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7"/>
          <p:cNvSpPr/>
          <p:nvPr/>
        </p:nvSpPr>
        <p:spPr>
          <a:xfrm>
            <a:off x="10150367" y="1944533"/>
            <a:ext cx="1868400" cy="17684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endParaRPr sz="2400"/>
          </a:p>
        </p:txBody>
      </p:sp>
      <p:sp>
        <p:nvSpPr>
          <p:cNvPr id="80" name="Google Shape;80;p17"/>
          <p:cNvSpPr/>
          <p:nvPr/>
        </p:nvSpPr>
        <p:spPr>
          <a:xfrm>
            <a:off x="8111133" y="1944533"/>
            <a:ext cx="1868400" cy="17684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endParaRPr sz="2400"/>
          </a:p>
        </p:txBody>
      </p:sp>
      <p:sp>
        <p:nvSpPr>
          <p:cNvPr id="81" name="Google Shape;81;p17"/>
          <p:cNvSpPr/>
          <p:nvPr/>
        </p:nvSpPr>
        <p:spPr>
          <a:xfrm>
            <a:off x="6071900" y="1944533"/>
            <a:ext cx="1868400" cy="17684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endParaRPr sz="2400"/>
          </a:p>
        </p:txBody>
      </p:sp>
      <p:sp>
        <p:nvSpPr>
          <p:cNvPr id="82" name="Google Shape;82;p17"/>
          <p:cNvSpPr/>
          <p:nvPr/>
        </p:nvSpPr>
        <p:spPr>
          <a:xfrm>
            <a:off x="2567" y="-18000"/>
            <a:ext cx="12192000" cy="879200"/>
          </a:xfrm>
          <a:prstGeom prst="rect">
            <a:avLst/>
          </a:prstGeom>
          <a:solidFill>
            <a:srgbClr val="E0D1FF"/>
          </a:solidFill>
          <a:ln>
            <a:noFill/>
          </a:ln>
        </p:spPr>
        <p:txBody>
          <a:bodyPr spcFirstLastPara="1" wrap="square" lIns="121900" tIns="121900" rIns="121900" bIns="121900" anchor="ctr" anchorCtr="0">
            <a:noAutofit/>
          </a:bodyPr>
          <a:lstStyle/>
          <a:p>
            <a:pPr>
              <a:buClr>
                <a:schemeClr val="dk1"/>
              </a:buClr>
              <a:buSzPts val="1100"/>
            </a:pPr>
            <a:r>
              <a:rPr lang="en-GB" sz="3733" b="1">
                <a:solidFill>
                  <a:schemeClr val="dk1"/>
                </a:solidFill>
                <a:latin typeface="Trebuchet MS"/>
                <a:ea typeface="Trebuchet MS"/>
                <a:cs typeface="Trebuchet MS"/>
                <a:sym typeface="Trebuchet MS"/>
              </a:rPr>
              <a:t>Prior Knowledge Starter Quiz</a:t>
            </a:r>
            <a:endParaRPr sz="3733" b="1">
              <a:solidFill>
                <a:schemeClr val="dk1"/>
              </a:solidFill>
              <a:latin typeface="Trebuchet MS"/>
              <a:ea typeface="Trebuchet MS"/>
              <a:cs typeface="Trebuchet MS"/>
              <a:sym typeface="Trebuchet MS"/>
            </a:endParaRPr>
          </a:p>
        </p:txBody>
      </p:sp>
      <p:pic>
        <p:nvPicPr>
          <p:cNvPr id="83" name="Google Shape;83;p17" descr="power icon"/>
          <p:cNvPicPr preferRelativeResize="0"/>
          <p:nvPr/>
        </p:nvPicPr>
        <p:blipFill>
          <a:blip r:embed="rId3">
            <a:alphaModFix/>
          </a:blip>
          <a:stretch>
            <a:fillRect/>
          </a:stretch>
        </p:blipFill>
        <p:spPr>
          <a:xfrm>
            <a:off x="246833" y="1948433"/>
            <a:ext cx="1760600" cy="1760600"/>
          </a:xfrm>
          <a:prstGeom prst="rect">
            <a:avLst/>
          </a:prstGeom>
          <a:noFill/>
          <a:ln w="28575" cap="flat" cmpd="sng">
            <a:solidFill>
              <a:srgbClr val="06D6A0"/>
            </a:solidFill>
            <a:prstDash val="solid"/>
            <a:round/>
            <a:headEnd type="none" w="sm" len="sm"/>
            <a:tailEnd type="none" w="sm" len="sm"/>
          </a:ln>
        </p:spPr>
      </p:pic>
      <p:pic>
        <p:nvPicPr>
          <p:cNvPr id="84" name="Google Shape;84;p17" descr="heart icon"/>
          <p:cNvPicPr preferRelativeResize="0"/>
          <p:nvPr/>
        </p:nvPicPr>
        <p:blipFill>
          <a:blip r:embed="rId4">
            <a:alphaModFix/>
          </a:blip>
          <a:stretch>
            <a:fillRect/>
          </a:stretch>
        </p:blipFill>
        <p:spPr>
          <a:xfrm>
            <a:off x="2209033" y="1952200"/>
            <a:ext cx="1760600" cy="1760600"/>
          </a:xfrm>
          <a:prstGeom prst="rect">
            <a:avLst/>
          </a:prstGeom>
          <a:noFill/>
          <a:ln w="28575" cap="flat" cmpd="sng">
            <a:solidFill>
              <a:srgbClr val="06D6A0"/>
            </a:solidFill>
            <a:prstDash val="solid"/>
            <a:round/>
            <a:headEnd type="none" w="sm" len="sm"/>
            <a:tailEnd type="none" w="sm" len="sm"/>
          </a:ln>
        </p:spPr>
      </p:pic>
      <p:pic>
        <p:nvPicPr>
          <p:cNvPr id="85" name="Google Shape;85;p17" descr="knowledge icon"/>
          <p:cNvPicPr preferRelativeResize="0"/>
          <p:nvPr/>
        </p:nvPicPr>
        <p:blipFill>
          <a:blip r:embed="rId5">
            <a:alphaModFix/>
          </a:blip>
          <a:stretch>
            <a:fillRect/>
          </a:stretch>
        </p:blipFill>
        <p:spPr>
          <a:xfrm>
            <a:off x="4140467" y="1952200"/>
            <a:ext cx="1760600" cy="1760600"/>
          </a:xfrm>
          <a:prstGeom prst="rect">
            <a:avLst/>
          </a:prstGeom>
          <a:noFill/>
          <a:ln w="28575" cap="flat" cmpd="sng">
            <a:solidFill>
              <a:srgbClr val="06D6A0"/>
            </a:solidFill>
            <a:prstDash val="solid"/>
            <a:round/>
            <a:headEnd type="none" w="sm" len="sm"/>
            <a:tailEnd type="none" w="sm" len="sm"/>
          </a:ln>
        </p:spPr>
      </p:pic>
      <p:pic>
        <p:nvPicPr>
          <p:cNvPr id="86" name="Google Shape;86;p17" descr="tsunami icon"/>
          <p:cNvPicPr preferRelativeResize="0"/>
          <p:nvPr/>
        </p:nvPicPr>
        <p:blipFill>
          <a:blip r:embed="rId6">
            <a:alphaModFix/>
          </a:blip>
          <a:stretch>
            <a:fillRect/>
          </a:stretch>
        </p:blipFill>
        <p:spPr>
          <a:xfrm>
            <a:off x="6096001" y="1952201"/>
            <a:ext cx="1136833" cy="1136833"/>
          </a:xfrm>
          <a:prstGeom prst="rect">
            <a:avLst/>
          </a:prstGeom>
          <a:noFill/>
          <a:ln>
            <a:noFill/>
          </a:ln>
        </p:spPr>
      </p:pic>
      <p:pic>
        <p:nvPicPr>
          <p:cNvPr id="87" name="Google Shape;87;p17" descr="earthquake icon"/>
          <p:cNvPicPr preferRelativeResize="0"/>
          <p:nvPr/>
        </p:nvPicPr>
        <p:blipFill>
          <a:blip r:embed="rId7">
            <a:alphaModFix/>
          </a:blip>
          <a:stretch>
            <a:fillRect/>
          </a:stretch>
        </p:blipFill>
        <p:spPr>
          <a:xfrm>
            <a:off x="6757234" y="2575968"/>
            <a:ext cx="1136833" cy="1136833"/>
          </a:xfrm>
          <a:prstGeom prst="rect">
            <a:avLst/>
          </a:prstGeom>
          <a:noFill/>
          <a:ln>
            <a:noFill/>
          </a:ln>
        </p:spPr>
      </p:pic>
      <p:pic>
        <p:nvPicPr>
          <p:cNvPr id="88" name="Google Shape;88;p17" descr="crime icon"/>
          <p:cNvPicPr preferRelativeResize="0"/>
          <p:nvPr/>
        </p:nvPicPr>
        <p:blipFill>
          <a:blip r:embed="rId8">
            <a:alphaModFix/>
          </a:blip>
          <a:stretch>
            <a:fillRect/>
          </a:stretch>
        </p:blipFill>
        <p:spPr>
          <a:xfrm>
            <a:off x="8311185" y="2098334"/>
            <a:ext cx="1468300" cy="1468300"/>
          </a:xfrm>
          <a:prstGeom prst="rect">
            <a:avLst/>
          </a:prstGeom>
          <a:noFill/>
          <a:ln>
            <a:noFill/>
          </a:ln>
        </p:spPr>
      </p:pic>
      <p:pic>
        <p:nvPicPr>
          <p:cNvPr id="89" name="Google Shape;89;p17" descr="trinity icon"/>
          <p:cNvPicPr preferRelativeResize="0"/>
          <p:nvPr/>
        </p:nvPicPr>
        <p:blipFill>
          <a:blip r:embed="rId9">
            <a:alphaModFix/>
          </a:blip>
          <a:stretch>
            <a:fillRect/>
          </a:stretch>
        </p:blipFill>
        <p:spPr>
          <a:xfrm>
            <a:off x="10305767" y="2049933"/>
            <a:ext cx="1557600" cy="1557600"/>
          </a:xfrm>
          <a:prstGeom prst="rect">
            <a:avLst/>
          </a:prstGeom>
          <a:noFill/>
          <a:ln>
            <a:noFill/>
          </a:ln>
        </p:spPr>
      </p:pic>
      <p:sp>
        <p:nvSpPr>
          <p:cNvPr id="90" name="Google Shape;90;p17"/>
          <p:cNvSpPr txBox="1"/>
          <p:nvPr/>
        </p:nvSpPr>
        <p:spPr>
          <a:xfrm>
            <a:off x="184533" y="924901"/>
            <a:ext cx="11834400" cy="788958"/>
          </a:xfrm>
          <a:prstGeom prst="rect">
            <a:avLst/>
          </a:prstGeom>
          <a:solidFill>
            <a:schemeClr val="bg1"/>
          </a:solidFill>
          <a:ln>
            <a:noFill/>
          </a:ln>
        </p:spPr>
        <p:txBody>
          <a:bodyPr spcFirstLastPara="1" wrap="square" lIns="121900" tIns="121900" rIns="121900" bIns="121900" anchor="t" anchorCtr="0">
            <a:spAutoFit/>
          </a:bodyPr>
          <a:lstStyle/>
          <a:p>
            <a:pPr>
              <a:lnSpc>
                <a:spcPct val="115000"/>
              </a:lnSpc>
            </a:pPr>
            <a:r>
              <a:rPr lang="en-GB" sz="3067" dirty="0">
                <a:solidFill>
                  <a:schemeClr val="dk1"/>
                </a:solidFill>
                <a:highlight>
                  <a:schemeClr val="lt1"/>
                </a:highlight>
                <a:latin typeface="Trebuchet MS"/>
                <a:ea typeface="Trebuchet MS"/>
                <a:cs typeface="Trebuchet MS"/>
                <a:sym typeface="Trebuchet MS"/>
              </a:rPr>
              <a:t>What key term do these images represent?</a:t>
            </a:r>
            <a:endParaRPr sz="933" dirty="0"/>
          </a:p>
        </p:txBody>
      </p:sp>
      <p:sp>
        <p:nvSpPr>
          <p:cNvPr id="91" name="Google Shape;91;p17"/>
          <p:cNvSpPr/>
          <p:nvPr/>
        </p:nvSpPr>
        <p:spPr>
          <a:xfrm>
            <a:off x="8124600" y="4078433"/>
            <a:ext cx="1868400" cy="1768400"/>
          </a:xfrm>
          <a:prstGeom prst="rect">
            <a:avLst/>
          </a:prstGeom>
          <a:solidFill>
            <a:schemeClr val="bg1"/>
          </a:solid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buClr>
                <a:schemeClr val="dk1"/>
              </a:buClr>
              <a:buSzPts val="1100"/>
            </a:pPr>
            <a:r>
              <a:rPr lang="en-GB" sz="2267" dirty="0">
                <a:solidFill>
                  <a:schemeClr val="dk1"/>
                </a:solidFill>
                <a:latin typeface="Trebuchet MS"/>
                <a:ea typeface="Trebuchet MS"/>
                <a:cs typeface="Trebuchet MS"/>
                <a:sym typeface="Trebuchet MS"/>
              </a:rPr>
              <a:t>Moral Evil</a:t>
            </a:r>
            <a:endParaRPr sz="2267" dirty="0">
              <a:solidFill>
                <a:schemeClr val="dk1"/>
              </a:solidFill>
              <a:latin typeface="Trebuchet MS"/>
              <a:ea typeface="Trebuchet MS"/>
              <a:cs typeface="Trebuchet MS"/>
              <a:sym typeface="Trebuchet MS"/>
            </a:endParaRPr>
          </a:p>
        </p:txBody>
      </p:sp>
      <p:sp>
        <p:nvSpPr>
          <p:cNvPr id="92" name="Google Shape;92;p17"/>
          <p:cNvSpPr/>
          <p:nvPr/>
        </p:nvSpPr>
        <p:spPr>
          <a:xfrm>
            <a:off x="4086551" y="4078433"/>
            <a:ext cx="1868400" cy="1768400"/>
          </a:xfrm>
          <a:prstGeom prst="rect">
            <a:avLst/>
          </a:prstGeom>
          <a:solidFill>
            <a:schemeClr val="bg1"/>
          </a:solid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buClr>
                <a:schemeClr val="dk1"/>
              </a:buClr>
              <a:buSzPts val="1100"/>
            </a:pPr>
            <a:r>
              <a:rPr lang="en-GB" sz="2267" dirty="0">
                <a:solidFill>
                  <a:schemeClr val="dk1"/>
                </a:solidFill>
                <a:latin typeface="Trebuchet MS"/>
                <a:ea typeface="Trebuchet MS"/>
                <a:cs typeface="Trebuchet MS"/>
                <a:sym typeface="Trebuchet MS"/>
              </a:rPr>
              <a:t>Omniscient</a:t>
            </a:r>
            <a:endParaRPr sz="2267" dirty="0">
              <a:solidFill>
                <a:schemeClr val="dk1"/>
              </a:solidFill>
              <a:latin typeface="Trebuchet MS"/>
              <a:ea typeface="Trebuchet MS"/>
              <a:cs typeface="Trebuchet MS"/>
              <a:sym typeface="Trebuchet MS"/>
            </a:endParaRPr>
          </a:p>
        </p:txBody>
      </p:sp>
      <p:sp>
        <p:nvSpPr>
          <p:cNvPr id="93" name="Google Shape;93;p17"/>
          <p:cNvSpPr/>
          <p:nvPr/>
        </p:nvSpPr>
        <p:spPr>
          <a:xfrm>
            <a:off x="10150333" y="4077500"/>
            <a:ext cx="1868400" cy="1768400"/>
          </a:xfrm>
          <a:prstGeom prst="rect">
            <a:avLst/>
          </a:prstGeom>
          <a:solidFill>
            <a:schemeClr val="bg1"/>
          </a:solid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r>
              <a:rPr lang="en-GB" sz="2267" dirty="0">
                <a:solidFill>
                  <a:schemeClr val="dk1"/>
                </a:solidFill>
                <a:latin typeface="Trebuchet MS"/>
                <a:ea typeface="Trebuchet MS"/>
                <a:cs typeface="Trebuchet MS"/>
                <a:sym typeface="Trebuchet MS"/>
              </a:rPr>
              <a:t>God / </a:t>
            </a:r>
            <a:endParaRPr sz="2267" dirty="0">
              <a:solidFill>
                <a:schemeClr val="dk1"/>
              </a:solidFill>
              <a:latin typeface="Trebuchet MS"/>
              <a:ea typeface="Trebuchet MS"/>
              <a:cs typeface="Trebuchet MS"/>
              <a:sym typeface="Trebuchet MS"/>
            </a:endParaRPr>
          </a:p>
          <a:p>
            <a:pPr algn="ctr">
              <a:buClr>
                <a:schemeClr val="dk1"/>
              </a:buClr>
              <a:buSzPts val="1100"/>
            </a:pPr>
            <a:r>
              <a:rPr lang="en-GB" sz="2267" dirty="0">
                <a:solidFill>
                  <a:schemeClr val="dk1"/>
                </a:solidFill>
                <a:latin typeface="Trebuchet MS"/>
                <a:ea typeface="Trebuchet MS"/>
                <a:cs typeface="Trebuchet MS"/>
                <a:sym typeface="Trebuchet MS"/>
              </a:rPr>
              <a:t>Trinity</a:t>
            </a:r>
            <a:endParaRPr sz="2267" dirty="0">
              <a:solidFill>
                <a:schemeClr val="dk1"/>
              </a:solidFill>
              <a:latin typeface="Trebuchet MS"/>
              <a:ea typeface="Trebuchet MS"/>
              <a:cs typeface="Trebuchet MS"/>
              <a:sym typeface="Trebuchet MS"/>
            </a:endParaRPr>
          </a:p>
        </p:txBody>
      </p:sp>
      <p:sp>
        <p:nvSpPr>
          <p:cNvPr id="94" name="Google Shape;94;p17"/>
          <p:cNvSpPr/>
          <p:nvPr/>
        </p:nvSpPr>
        <p:spPr>
          <a:xfrm>
            <a:off x="6060548" y="4077500"/>
            <a:ext cx="1868400" cy="1768400"/>
          </a:xfrm>
          <a:prstGeom prst="rect">
            <a:avLst/>
          </a:prstGeom>
          <a:solidFill>
            <a:schemeClr val="bg1"/>
          </a:solid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buClr>
                <a:schemeClr val="dk1"/>
              </a:buClr>
              <a:buSzPts val="1100"/>
            </a:pPr>
            <a:r>
              <a:rPr lang="en-GB" sz="2267" dirty="0">
                <a:solidFill>
                  <a:schemeClr val="dk1"/>
                </a:solidFill>
                <a:latin typeface="Trebuchet MS"/>
                <a:ea typeface="Trebuchet MS"/>
                <a:cs typeface="Trebuchet MS"/>
                <a:sym typeface="Trebuchet MS"/>
              </a:rPr>
              <a:t>Natural Evil</a:t>
            </a:r>
            <a:endParaRPr sz="2267" dirty="0">
              <a:solidFill>
                <a:schemeClr val="dk1"/>
              </a:solidFill>
              <a:latin typeface="Trebuchet MS"/>
              <a:ea typeface="Trebuchet MS"/>
              <a:cs typeface="Trebuchet MS"/>
              <a:sym typeface="Trebuchet MS"/>
            </a:endParaRPr>
          </a:p>
        </p:txBody>
      </p:sp>
      <p:sp>
        <p:nvSpPr>
          <p:cNvPr id="95" name="Google Shape;95;p17"/>
          <p:cNvSpPr/>
          <p:nvPr/>
        </p:nvSpPr>
        <p:spPr>
          <a:xfrm>
            <a:off x="184517" y="4078433"/>
            <a:ext cx="1868400" cy="1768400"/>
          </a:xfrm>
          <a:prstGeom prst="rect">
            <a:avLst/>
          </a:prstGeom>
          <a:solidFill>
            <a:schemeClr val="bg1"/>
          </a:solid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r>
              <a:rPr lang="en-GB" sz="2267" dirty="0">
                <a:latin typeface="Trebuchet MS"/>
                <a:ea typeface="Trebuchet MS"/>
                <a:cs typeface="Trebuchet MS"/>
                <a:sym typeface="Trebuchet MS"/>
              </a:rPr>
              <a:t>Omnipotent</a:t>
            </a:r>
            <a:endParaRPr sz="2267" dirty="0">
              <a:latin typeface="Trebuchet MS"/>
              <a:ea typeface="Trebuchet MS"/>
              <a:cs typeface="Trebuchet MS"/>
              <a:sym typeface="Trebuchet MS"/>
            </a:endParaRPr>
          </a:p>
        </p:txBody>
      </p:sp>
      <p:sp>
        <p:nvSpPr>
          <p:cNvPr id="96" name="Google Shape;96;p17"/>
          <p:cNvSpPr/>
          <p:nvPr/>
        </p:nvSpPr>
        <p:spPr>
          <a:xfrm>
            <a:off x="2155133" y="4077500"/>
            <a:ext cx="1868400" cy="1768400"/>
          </a:xfrm>
          <a:prstGeom prst="rect">
            <a:avLst/>
          </a:prstGeom>
          <a:solidFill>
            <a:schemeClr val="bg1"/>
          </a:solid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buClr>
                <a:schemeClr val="dk1"/>
              </a:buClr>
              <a:buSzPts val="1100"/>
            </a:pPr>
            <a:r>
              <a:rPr lang="en-GB" sz="2267" dirty="0">
                <a:solidFill>
                  <a:schemeClr val="dk1"/>
                </a:solidFill>
                <a:latin typeface="Trebuchet MS"/>
                <a:ea typeface="Trebuchet MS"/>
                <a:cs typeface="Trebuchet MS"/>
                <a:sym typeface="Trebuchet MS"/>
              </a:rPr>
              <a:t>Omni benevolent</a:t>
            </a:r>
            <a:endParaRPr sz="2267" dirty="0">
              <a:solidFill>
                <a:schemeClr val="dk1"/>
              </a:solidFill>
              <a:latin typeface="Trebuchet MS"/>
              <a:ea typeface="Trebuchet MS"/>
              <a:cs typeface="Trebuchet MS"/>
              <a:sym typeface="Trebuchet MS"/>
            </a:endParaRPr>
          </a:p>
        </p:txBody>
      </p:sp>
      <p:pic>
        <p:nvPicPr>
          <p:cNvPr id="2" name="Picture 1" descr="A black background with yellow text and a duck&#10;&#10;Description automatically generated">
            <a:extLst>
              <a:ext uri="{FF2B5EF4-FFF2-40B4-BE49-F238E27FC236}">
                <a16:creationId xmlns:a16="http://schemas.microsoft.com/office/drawing/2014/main" id="{9C200A83-6C31-04B3-465A-E71FB0DDAB86}"/>
              </a:ext>
            </a:extLst>
          </p:cNvPr>
          <p:cNvPicPr>
            <a:picLocks noChangeAspect="1"/>
          </p:cNvPicPr>
          <p:nvPr/>
        </p:nvPicPr>
        <p:blipFill rotWithShape="1">
          <a:blip r:embed="rId10">
            <a:extLst>
              <a:ext uri="{28A0092B-C50C-407E-A947-70E740481C1C}">
                <a14:useLocalDpi xmlns:a14="http://schemas.microsoft.com/office/drawing/2010/main" val="0"/>
              </a:ext>
            </a:extLst>
          </a:blip>
          <a:srcRect l="21124" t="20713" r="57327" b="51386"/>
          <a:stretch/>
        </p:blipFill>
        <p:spPr>
          <a:xfrm>
            <a:off x="11465072" y="6075804"/>
            <a:ext cx="604111" cy="78219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8"/>
          <p:cNvSpPr/>
          <p:nvPr/>
        </p:nvSpPr>
        <p:spPr>
          <a:xfrm>
            <a:off x="2567" y="-18000"/>
            <a:ext cx="12192000" cy="879200"/>
          </a:xfrm>
          <a:prstGeom prst="rect">
            <a:avLst/>
          </a:prstGeom>
          <a:solidFill>
            <a:srgbClr val="06D6A0"/>
          </a:solidFill>
          <a:ln>
            <a:noFill/>
          </a:ln>
        </p:spPr>
        <p:txBody>
          <a:bodyPr spcFirstLastPara="1" wrap="square" lIns="121900" tIns="121900" rIns="121900" bIns="121900" anchor="ctr" anchorCtr="0">
            <a:noAutofit/>
          </a:bodyPr>
          <a:lstStyle/>
          <a:p>
            <a:r>
              <a:rPr lang="en-GB" sz="3733" b="1">
                <a:solidFill>
                  <a:schemeClr val="dk1"/>
                </a:solidFill>
                <a:latin typeface="Trebuchet MS"/>
                <a:ea typeface="Trebuchet MS"/>
                <a:cs typeface="Trebuchet MS"/>
                <a:sym typeface="Trebuchet MS"/>
              </a:rPr>
              <a:t>  Keywords</a:t>
            </a:r>
            <a:endParaRPr sz="3733" b="1">
              <a:solidFill>
                <a:schemeClr val="dk1"/>
              </a:solidFill>
              <a:latin typeface="Trebuchet MS"/>
              <a:ea typeface="Trebuchet MS"/>
              <a:cs typeface="Trebuchet MS"/>
              <a:sym typeface="Trebuchet MS"/>
            </a:endParaRPr>
          </a:p>
        </p:txBody>
      </p:sp>
      <p:sp>
        <p:nvSpPr>
          <p:cNvPr id="102" name="Google Shape;102;p18"/>
          <p:cNvSpPr/>
          <p:nvPr/>
        </p:nvSpPr>
        <p:spPr>
          <a:xfrm>
            <a:off x="6520167" y="1244371"/>
            <a:ext cx="4362400" cy="1058800"/>
          </a:xfrm>
          <a:prstGeom prst="rect">
            <a:avLst/>
          </a:prstGeom>
          <a:solidFill>
            <a:schemeClr val="bg1"/>
          </a:solid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r>
              <a:rPr lang="en-GB" sz="2400" dirty="0">
                <a:solidFill>
                  <a:schemeClr val="dk1"/>
                </a:solidFill>
                <a:latin typeface="Trebuchet MS"/>
                <a:ea typeface="Trebuchet MS"/>
                <a:cs typeface="Trebuchet MS"/>
                <a:sym typeface="Trebuchet MS"/>
              </a:rPr>
              <a:t>A defence of God’s existence using religious evidence or examples</a:t>
            </a:r>
            <a:endParaRPr sz="1067" dirty="0">
              <a:solidFill>
                <a:schemeClr val="dk1"/>
              </a:solidFill>
              <a:latin typeface="Trebuchet MS"/>
              <a:ea typeface="Trebuchet MS"/>
              <a:cs typeface="Trebuchet MS"/>
              <a:sym typeface="Trebuchet MS"/>
            </a:endParaRPr>
          </a:p>
        </p:txBody>
      </p:sp>
      <p:sp>
        <p:nvSpPr>
          <p:cNvPr id="103" name="Google Shape;103;p18"/>
          <p:cNvSpPr/>
          <p:nvPr/>
        </p:nvSpPr>
        <p:spPr>
          <a:xfrm>
            <a:off x="1314567" y="1244300"/>
            <a:ext cx="4362400" cy="10588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r>
              <a:rPr lang="en-GB" sz="3200" b="1">
                <a:solidFill>
                  <a:schemeClr val="dk1"/>
                </a:solidFill>
                <a:latin typeface="Trebuchet MS"/>
                <a:ea typeface="Trebuchet MS"/>
                <a:cs typeface="Trebuchet MS"/>
                <a:sym typeface="Trebuchet MS"/>
              </a:rPr>
              <a:t>Theodicy</a:t>
            </a:r>
            <a:endParaRPr sz="2400">
              <a:latin typeface="Trebuchet MS"/>
              <a:ea typeface="Trebuchet MS"/>
              <a:cs typeface="Trebuchet MS"/>
              <a:sym typeface="Trebuchet MS"/>
            </a:endParaRPr>
          </a:p>
        </p:txBody>
      </p:sp>
      <p:sp>
        <p:nvSpPr>
          <p:cNvPr id="104" name="Google Shape;104;p18"/>
          <p:cNvSpPr/>
          <p:nvPr/>
        </p:nvSpPr>
        <p:spPr>
          <a:xfrm>
            <a:off x="1314567" y="2514748"/>
            <a:ext cx="4362400" cy="10588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r>
              <a:rPr lang="en-GB" sz="3200" b="1">
                <a:solidFill>
                  <a:schemeClr val="dk1"/>
                </a:solidFill>
                <a:latin typeface="Trebuchet MS"/>
                <a:ea typeface="Trebuchet MS"/>
                <a:cs typeface="Trebuchet MS"/>
                <a:sym typeface="Trebuchet MS"/>
              </a:rPr>
              <a:t>Free will</a:t>
            </a:r>
            <a:endParaRPr sz="2400">
              <a:latin typeface="Trebuchet MS"/>
              <a:ea typeface="Trebuchet MS"/>
              <a:cs typeface="Trebuchet MS"/>
              <a:sym typeface="Trebuchet MS"/>
            </a:endParaRPr>
          </a:p>
        </p:txBody>
      </p:sp>
      <p:sp>
        <p:nvSpPr>
          <p:cNvPr id="105" name="Google Shape;105;p18"/>
          <p:cNvSpPr/>
          <p:nvPr/>
        </p:nvSpPr>
        <p:spPr>
          <a:xfrm>
            <a:off x="1314567" y="3785197"/>
            <a:ext cx="4362400" cy="10588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r>
              <a:rPr lang="en-GB" sz="3200" b="1">
                <a:solidFill>
                  <a:schemeClr val="dk1"/>
                </a:solidFill>
                <a:latin typeface="Trebuchet MS"/>
                <a:ea typeface="Trebuchet MS"/>
                <a:cs typeface="Trebuchet MS"/>
                <a:sym typeface="Trebuchet MS"/>
              </a:rPr>
              <a:t>Vale of Soul Making</a:t>
            </a:r>
            <a:endParaRPr sz="2400">
              <a:solidFill>
                <a:schemeClr val="dk1"/>
              </a:solidFill>
              <a:latin typeface="Trebuchet MS"/>
              <a:ea typeface="Trebuchet MS"/>
              <a:cs typeface="Trebuchet MS"/>
              <a:sym typeface="Trebuchet MS"/>
            </a:endParaRPr>
          </a:p>
        </p:txBody>
      </p:sp>
      <p:sp>
        <p:nvSpPr>
          <p:cNvPr id="106" name="Google Shape;106;p18"/>
          <p:cNvSpPr/>
          <p:nvPr/>
        </p:nvSpPr>
        <p:spPr>
          <a:xfrm>
            <a:off x="6520167" y="3785288"/>
            <a:ext cx="4362400" cy="1058800"/>
          </a:xfrm>
          <a:prstGeom prst="rect">
            <a:avLst/>
          </a:prstGeom>
          <a:solidFill>
            <a:schemeClr val="bg1"/>
          </a:solid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r>
              <a:rPr lang="en-GB" sz="2133" dirty="0">
                <a:solidFill>
                  <a:schemeClr val="dk1"/>
                </a:solidFill>
                <a:latin typeface="Trebuchet MS"/>
                <a:ea typeface="Trebuchet MS"/>
                <a:cs typeface="Trebuchet MS"/>
                <a:sym typeface="Trebuchet MS"/>
              </a:rPr>
              <a:t>The idea that good and evil must exist in order to give humans the chance to do good</a:t>
            </a:r>
            <a:endParaRPr sz="800" dirty="0">
              <a:solidFill>
                <a:schemeClr val="dk1"/>
              </a:solidFill>
              <a:latin typeface="Trebuchet MS"/>
              <a:ea typeface="Trebuchet MS"/>
              <a:cs typeface="Trebuchet MS"/>
              <a:sym typeface="Trebuchet MS"/>
            </a:endParaRPr>
          </a:p>
        </p:txBody>
      </p:sp>
      <p:sp>
        <p:nvSpPr>
          <p:cNvPr id="107" name="Google Shape;107;p18"/>
          <p:cNvSpPr/>
          <p:nvPr/>
        </p:nvSpPr>
        <p:spPr>
          <a:xfrm>
            <a:off x="6520167" y="2514829"/>
            <a:ext cx="4362400" cy="1058800"/>
          </a:xfrm>
          <a:prstGeom prst="rect">
            <a:avLst/>
          </a:prstGeom>
          <a:solidFill>
            <a:schemeClr val="bg1"/>
          </a:solid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r>
              <a:rPr lang="en-GB" sz="2133" dirty="0">
                <a:solidFill>
                  <a:schemeClr val="dk1"/>
                </a:solidFill>
                <a:latin typeface="Trebuchet MS"/>
                <a:ea typeface="Trebuchet MS"/>
                <a:cs typeface="Trebuchet MS"/>
                <a:sym typeface="Trebuchet MS"/>
              </a:rPr>
              <a:t>The ability to choose between different possible courses of action</a:t>
            </a:r>
            <a:endParaRPr sz="800" dirty="0">
              <a:solidFill>
                <a:schemeClr val="dk1"/>
              </a:solidFill>
              <a:latin typeface="Trebuchet MS"/>
              <a:ea typeface="Trebuchet MS"/>
              <a:cs typeface="Trebuchet MS"/>
              <a:sym typeface="Trebuchet MS"/>
            </a:endParaRPr>
          </a:p>
        </p:txBody>
      </p:sp>
      <p:cxnSp>
        <p:nvCxnSpPr>
          <p:cNvPr id="108" name="Google Shape;108;p18"/>
          <p:cNvCxnSpPr>
            <a:stCxn id="103" idx="3"/>
            <a:endCxn id="102" idx="1"/>
          </p:cNvCxnSpPr>
          <p:nvPr/>
        </p:nvCxnSpPr>
        <p:spPr>
          <a:xfrm>
            <a:off x="5676967" y="1773700"/>
            <a:ext cx="843200" cy="0"/>
          </a:xfrm>
          <a:prstGeom prst="straightConnector1">
            <a:avLst/>
          </a:prstGeom>
          <a:noFill/>
          <a:ln w="28575" cap="flat" cmpd="sng">
            <a:solidFill>
              <a:srgbClr val="06D6A0"/>
            </a:solidFill>
            <a:prstDash val="solid"/>
            <a:round/>
            <a:headEnd type="none" w="med" len="med"/>
            <a:tailEnd type="none" w="med" len="med"/>
          </a:ln>
        </p:spPr>
      </p:cxnSp>
      <p:cxnSp>
        <p:nvCxnSpPr>
          <p:cNvPr id="109" name="Google Shape;109;p18"/>
          <p:cNvCxnSpPr>
            <a:stCxn id="104" idx="3"/>
            <a:endCxn id="107" idx="1"/>
          </p:cNvCxnSpPr>
          <p:nvPr/>
        </p:nvCxnSpPr>
        <p:spPr>
          <a:xfrm>
            <a:off x="5676967" y="3044148"/>
            <a:ext cx="843200" cy="0"/>
          </a:xfrm>
          <a:prstGeom prst="straightConnector1">
            <a:avLst/>
          </a:prstGeom>
          <a:noFill/>
          <a:ln w="28575" cap="flat" cmpd="sng">
            <a:solidFill>
              <a:srgbClr val="06D6A0"/>
            </a:solidFill>
            <a:prstDash val="solid"/>
            <a:round/>
            <a:headEnd type="none" w="med" len="med"/>
            <a:tailEnd type="none" w="med" len="med"/>
          </a:ln>
        </p:spPr>
      </p:cxnSp>
      <p:cxnSp>
        <p:nvCxnSpPr>
          <p:cNvPr id="110" name="Google Shape;110;p18"/>
          <p:cNvCxnSpPr>
            <a:stCxn id="105" idx="3"/>
            <a:endCxn id="106" idx="1"/>
          </p:cNvCxnSpPr>
          <p:nvPr/>
        </p:nvCxnSpPr>
        <p:spPr>
          <a:xfrm>
            <a:off x="5676967" y="4314597"/>
            <a:ext cx="843200" cy="0"/>
          </a:xfrm>
          <a:prstGeom prst="straightConnector1">
            <a:avLst/>
          </a:prstGeom>
          <a:noFill/>
          <a:ln w="28575" cap="flat" cmpd="sng">
            <a:solidFill>
              <a:srgbClr val="06D6A0"/>
            </a:solidFill>
            <a:prstDash val="solid"/>
            <a:round/>
            <a:headEnd type="none" w="med" len="med"/>
            <a:tailEnd type="none" w="med" len="med"/>
          </a:ln>
        </p:spPr>
      </p:cxnSp>
      <p:sp>
        <p:nvSpPr>
          <p:cNvPr id="111" name="Google Shape;111;p18"/>
          <p:cNvSpPr/>
          <p:nvPr/>
        </p:nvSpPr>
        <p:spPr>
          <a:xfrm>
            <a:off x="6517600" y="5055855"/>
            <a:ext cx="4362400" cy="1058800"/>
          </a:xfrm>
          <a:prstGeom prst="rect">
            <a:avLst/>
          </a:prstGeom>
          <a:solidFill>
            <a:schemeClr val="bg1"/>
          </a:solid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r>
              <a:rPr lang="en-GB" sz="2133" dirty="0">
                <a:solidFill>
                  <a:schemeClr val="dk1"/>
                </a:solidFill>
                <a:latin typeface="Trebuchet MS"/>
                <a:ea typeface="Trebuchet MS"/>
                <a:cs typeface="Trebuchet MS"/>
                <a:sym typeface="Trebuchet MS"/>
              </a:rPr>
              <a:t>The belief that God remains just outside of human knowledge so not to influence our free will</a:t>
            </a:r>
            <a:endParaRPr sz="2133" dirty="0">
              <a:solidFill>
                <a:schemeClr val="dk1"/>
              </a:solidFill>
              <a:latin typeface="Trebuchet MS"/>
              <a:ea typeface="Trebuchet MS"/>
              <a:cs typeface="Trebuchet MS"/>
              <a:sym typeface="Trebuchet MS"/>
            </a:endParaRPr>
          </a:p>
        </p:txBody>
      </p:sp>
      <p:sp>
        <p:nvSpPr>
          <p:cNvPr id="112" name="Google Shape;112;p18"/>
          <p:cNvSpPr/>
          <p:nvPr/>
        </p:nvSpPr>
        <p:spPr>
          <a:xfrm>
            <a:off x="1312000" y="5055764"/>
            <a:ext cx="4362400" cy="1058800"/>
          </a:xfrm>
          <a:prstGeom prst="rect">
            <a:avLst/>
          </a:prstGeom>
          <a:noFill/>
          <a:ln w="28575" cap="flat" cmpd="sng">
            <a:solidFill>
              <a:srgbClr val="06D6A0"/>
            </a:solidFill>
            <a:prstDash val="solid"/>
            <a:round/>
            <a:headEnd type="none" w="sm" len="sm"/>
            <a:tailEnd type="none" w="sm" len="sm"/>
          </a:ln>
        </p:spPr>
        <p:txBody>
          <a:bodyPr spcFirstLastPara="1" wrap="square" lIns="121900" tIns="121900" rIns="121900" bIns="121900" anchor="ctr" anchorCtr="0">
            <a:noAutofit/>
          </a:bodyPr>
          <a:lstStyle/>
          <a:p>
            <a:pPr algn="ctr"/>
            <a:r>
              <a:rPr lang="en-GB" sz="3200" b="1">
                <a:solidFill>
                  <a:schemeClr val="dk1"/>
                </a:solidFill>
                <a:latin typeface="Trebuchet MS"/>
                <a:ea typeface="Trebuchet MS"/>
                <a:cs typeface="Trebuchet MS"/>
                <a:sym typeface="Trebuchet MS"/>
              </a:rPr>
              <a:t>Epistemic distance</a:t>
            </a:r>
            <a:endParaRPr sz="2400">
              <a:solidFill>
                <a:schemeClr val="dk1"/>
              </a:solidFill>
              <a:latin typeface="Trebuchet MS"/>
              <a:ea typeface="Trebuchet MS"/>
              <a:cs typeface="Trebuchet MS"/>
              <a:sym typeface="Trebuchet MS"/>
            </a:endParaRPr>
          </a:p>
        </p:txBody>
      </p:sp>
      <p:cxnSp>
        <p:nvCxnSpPr>
          <p:cNvPr id="113" name="Google Shape;113;p18"/>
          <p:cNvCxnSpPr>
            <a:stCxn id="112" idx="3"/>
            <a:endCxn id="111" idx="1"/>
          </p:cNvCxnSpPr>
          <p:nvPr/>
        </p:nvCxnSpPr>
        <p:spPr>
          <a:xfrm>
            <a:off x="5674400" y="5585164"/>
            <a:ext cx="843200" cy="0"/>
          </a:xfrm>
          <a:prstGeom prst="straightConnector1">
            <a:avLst/>
          </a:prstGeom>
          <a:noFill/>
          <a:ln w="28575" cap="flat" cmpd="sng">
            <a:solidFill>
              <a:srgbClr val="06D6A0"/>
            </a:solidFill>
            <a:prstDash val="solid"/>
            <a:round/>
            <a:headEnd type="none" w="med" len="med"/>
            <a:tailEnd type="none" w="med" len="med"/>
          </a:ln>
        </p:spPr>
      </p:cxnSp>
      <p:pic>
        <p:nvPicPr>
          <p:cNvPr id="2" name="Picture 1" descr="A black background with yellow text and a duck&#10;&#10;Description automatically generated">
            <a:extLst>
              <a:ext uri="{FF2B5EF4-FFF2-40B4-BE49-F238E27FC236}">
                <a16:creationId xmlns:a16="http://schemas.microsoft.com/office/drawing/2014/main" id="{EC0A7F48-CF26-9A2E-DE55-B594C96780B6}"/>
              </a:ext>
            </a:extLst>
          </p:cNvPr>
          <p:cNvPicPr>
            <a:picLocks noChangeAspect="1"/>
          </p:cNvPicPr>
          <p:nvPr/>
        </p:nvPicPr>
        <p:blipFill rotWithShape="1">
          <a:blip r:embed="rId3">
            <a:extLst>
              <a:ext uri="{28A0092B-C50C-407E-A947-70E740481C1C}">
                <a14:useLocalDpi xmlns:a14="http://schemas.microsoft.com/office/drawing/2010/main" val="0"/>
              </a:ext>
            </a:extLst>
          </a:blip>
          <a:srcRect l="21124" t="20713" r="57327" b="51386"/>
          <a:stretch/>
        </p:blipFill>
        <p:spPr>
          <a:xfrm>
            <a:off x="11465072" y="6075804"/>
            <a:ext cx="604111" cy="78219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9"/>
          <p:cNvSpPr/>
          <p:nvPr/>
        </p:nvSpPr>
        <p:spPr>
          <a:xfrm>
            <a:off x="1760800" y="3156185"/>
            <a:ext cx="9600800" cy="1121600"/>
          </a:xfrm>
          <a:prstGeom prst="roundRect">
            <a:avLst>
              <a:gd name="adj" fmla="val 16667"/>
            </a:avLst>
          </a:prstGeom>
          <a:solidFill>
            <a:srgbClr val="FFD166"/>
          </a:solidFill>
          <a:ln>
            <a:noFill/>
          </a:ln>
        </p:spPr>
        <p:txBody>
          <a:bodyPr spcFirstLastPara="1" wrap="square" lIns="121900" tIns="121900" rIns="121900" bIns="121900" anchor="ctr" anchorCtr="0">
            <a:noAutofit/>
          </a:bodyPr>
          <a:lstStyle/>
          <a:p>
            <a:pPr>
              <a:buClr>
                <a:schemeClr val="dk1"/>
              </a:buClr>
              <a:buSzPts val="1100"/>
            </a:pPr>
            <a:r>
              <a:rPr lang="en-GB" sz="3067" b="1" dirty="0">
                <a:solidFill>
                  <a:schemeClr val="dk1"/>
                </a:solidFill>
                <a:latin typeface="Trebuchet MS"/>
                <a:ea typeface="Trebuchet MS"/>
                <a:cs typeface="Trebuchet MS"/>
                <a:sym typeface="Trebuchet MS"/>
              </a:rPr>
              <a:t>The Augustinian Theodicy and the defence from free will </a:t>
            </a:r>
            <a:endParaRPr sz="2400" dirty="0"/>
          </a:p>
        </p:txBody>
      </p:sp>
      <p:sp>
        <p:nvSpPr>
          <p:cNvPr id="119" name="Google Shape;119;p19"/>
          <p:cNvSpPr/>
          <p:nvPr/>
        </p:nvSpPr>
        <p:spPr>
          <a:xfrm>
            <a:off x="2567" y="-18000"/>
            <a:ext cx="12192000" cy="879200"/>
          </a:xfrm>
          <a:prstGeom prst="rect">
            <a:avLst/>
          </a:prstGeom>
          <a:solidFill>
            <a:srgbClr val="E0D1FF"/>
          </a:solidFill>
          <a:ln>
            <a:noFill/>
          </a:ln>
        </p:spPr>
        <p:txBody>
          <a:bodyPr spcFirstLastPara="1" wrap="square" lIns="121900" tIns="121900" rIns="121900" bIns="121900" anchor="ctr" anchorCtr="0">
            <a:noAutofit/>
          </a:bodyPr>
          <a:lstStyle/>
          <a:p>
            <a:r>
              <a:rPr lang="en-GB" sz="3733" b="1">
                <a:solidFill>
                  <a:schemeClr val="dk1"/>
                </a:solidFill>
                <a:latin typeface="Trebuchet MS"/>
                <a:ea typeface="Trebuchet MS"/>
                <a:cs typeface="Trebuchet MS"/>
                <a:sym typeface="Trebuchet MS"/>
              </a:rPr>
              <a:t>  Lesson Outline</a:t>
            </a:r>
            <a:endParaRPr sz="3733" b="1">
              <a:solidFill>
                <a:schemeClr val="dk1"/>
              </a:solidFill>
              <a:latin typeface="Trebuchet MS"/>
              <a:ea typeface="Trebuchet MS"/>
              <a:cs typeface="Trebuchet MS"/>
              <a:sym typeface="Trebuchet MS"/>
            </a:endParaRPr>
          </a:p>
        </p:txBody>
      </p:sp>
      <p:sp>
        <p:nvSpPr>
          <p:cNvPr id="123" name="Google Shape;123;p19"/>
          <p:cNvSpPr/>
          <p:nvPr/>
        </p:nvSpPr>
        <p:spPr>
          <a:xfrm>
            <a:off x="1760800" y="4867871"/>
            <a:ext cx="9600800" cy="1121600"/>
          </a:xfrm>
          <a:prstGeom prst="roundRect">
            <a:avLst>
              <a:gd name="adj" fmla="val 16667"/>
            </a:avLst>
          </a:prstGeom>
          <a:solidFill>
            <a:srgbClr val="118AB2"/>
          </a:solidFill>
          <a:ln>
            <a:noFill/>
          </a:ln>
        </p:spPr>
        <p:txBody>
          <a:bodyPr spcFirstLastPara="1" wrap="square" lIns="121900" tIns="121900" rIns="121900" bIns="121900" anchor="ctr" anchorCtr="0">
            <a:noAutofit/>
          </a:bodyPr>
          <a:lstStyle/>
          <a:p>
            <a:pPr>
              <a:buClr>
                <a:schemeClr val="dk1"/>
              </a:buClr>
              <a:buSzPts val="1100"/>
            </a:pPr>
            <a:r>
              <a:rPr lang="en-GB" sz="3067" b="1" dirty="0">
                <a:solidFill>
                  <a:schemeClr val="dk1"/>
                </a:solidFill>
                <a:latin typeface="Trebuchet MS"/>
                <a:ea typeface="Trebuchet MS"/>
                <a:cs typeface="Trebuchet MS"/>
                <a:sym typeface="Trebuchet MS"/>
              </a:rPr>
              <a:t>John Hick’s theodicy and the vale of soul making</a:t>
            </a:r>
            <a:endParaRPr sz="3067" b="1" dirty="0">
              <a:latin typeface="Trebuchet MS"/>
              <a:ea typeface="Trebuchet MS"/>
              <a:cs typeface="Trebuchet MS"/>
              <a:sym typeface="Trebuchet MS"/>
            </a:endParaRPr>
          </a:p>
        </p:txBody>
      </p:sp>
      <p:sp>
        <p:nvSpPr>
          <p:cNvPr id="126" name="Google Shape;126;p19"/>
          <p:cNvSpPr/>
          <p:nvPr/>
        </p:nvSpPr>
        <p:spPr>
          <a:xfrm>
            <a:off x="1760800" y="1444500"/>
            <a:ext cx="9600800" cy="1121600"/>
          </a:xfrm>
          <a:prstGeom prst="roundRect">
            <a:avLst>
              <a:gd name="adj" fmla="val 16667"/>
            </a:avLst>
          </a:prstGeom>
          <a:solidFill>
            <a:srgbClr val="EF476F"/>
          </a:solidFill>
          <a:ln>
            <a:noFill/>
          </a:ln>
        </p:spPr>
        <p:txBody>
          <a:bodyPr spcFirstLastPara="1" wrap="square" lIns="121900" tIns="121900" rIns="121900" bIns="121900" anchor="ctr" anchorCtr="0">
            <a:noAutofit/>
          </a:bodyPr>
          <a:lstStyle/>
          <a:p>
            <a:pPr>
              <a:buClr>
                <a:schemeClr val="dk1"/>
              </a:buClr>
              <a:buSzPts val="1100"/>
            </a:pPr>
            <a:r>
              <a:rPr lang="en-GB" sz="3067" b="1" dirty="0">
                <a:solidFill>
                  <a:schemeClr val="dk1"/>
                </a:solidFill>
                <a:latin typeface="Trebuchet MS"/>
                <a:ea typeface="Trebuchet MS"/>
                <a:cs typeface="Trebuchet MS"/>
                <a:sym typeface="Trebuchet MS"/>
              </a:rPr>
              <a:t>The problem of evil and suffering</a:t>
            </a:r>
            <a:endParaRPr sz="2400" dirty="0"/>
          </a:p>
        </p:txBody>
      </p:sp>
      <p:pic>
        <p:nvPicPr>
          <p:cNvPr id="2" name="Picture 1" descr="A black background with yellow text and a duck&#10;&#10;Description automatically generated">
            <a:extLst>
              <a:ext uri="{FF2B5EF4-FFF2-40B4-BE49-F238E27FC236}">
                <a16:creationId xmlns:a16="http://schemas.microsoft.com/office/drawing/2014/main" id="{3711C8DA-C4E3-6E49-18B4-04E97BB494D0}"/>
              </a:ext>
            </a:extLst>
          </p:cNvPr>
          <p:cNvPicPr>
            <a:picLocks noChangeAspect="1"/>
          </p:cNvPicPr>
          <p:nvPr/>
        </p:nvPicPr>
        <p:blipFill rotWithShape="1">
          <a:blip r:embed="rId3">
            <a:extLst>
              <a:ext uri="{28A0092B-C50C-407E-A947-70E740481C1C}">
                <a14:useLocalDpi xmlns:a14="http://schemas.microsoft.com/office/drawing/2010/main" val="0"/>
              </a:ext>
            </a:extLst>
          </a:blip>
          <a:srcRect l="21124" t="20713" r="57327" b="51386"/>
          <a:stretch/>
        </p:blipFill>
        <p:spPr>
          <a:xfrm>
            <a:off x="11465072" y="6075804"/>
            <a:ext cx="604111" cy="78219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0"/>
          <p:cNvSpPr txBox="1"/>
          <p:nvPr/>
        </p:nvSpPr>
        <p:spPr>
          <a:xfrm>
            <a:off x="5716833" y="1125633"/>
            <a:ext cx="6015200" cy="4927600"/>
          </a:xfrm>
          <a:prstGeom prst="rect">
            <a:avLst/>
          </a:prstGeom>
          <a:noFill/>
          <a:ln>
            <a:noFill/>
          </a:ln>
        </p:spPr>
        <p:txBody>
          <a:bodyPr spcFirstLastPara="1" wrap="square" lIns="121900" tIns="121900" rIns="121900" bIns="121900" anchor="t" anchorCtr="0">
            <a:noAutofit/>
          </a:bodyPr>
          <a:lstStyle/>
          <a:p>
            <a:r>
              <a:rPr lang="en-GB" sz="2933" dirty="0">
                <a:solidFill>
                  <a:schemeClr val="dk1"/>
                </a:solidFill>
                <a:latin typeface="Trebuchet MS"/>
                <a:ea typeface="Trebuchet MS"/>
                <a:cs typeface="Trebuchet MS"/>
                <a:sym typeface="Trebuchet MS"/>
              </a:rPr>
              <a:t>The problem of evil and suffering is used to challenge the existence of the </a:t>
            </a:r>
            <a:r>
              <a:rPr lang="en-GB" sz="2933" b="1" i="1" dirty="0">
                <a:solidFill>
                  <a:schemeClr val="dk1"/>
                </a:solidFill>
                <a:latin typeface="Trebuchet MS"/>
                <a:ea typeface="Trebuchet MS"/>
                <a:cs typeface="Trebuchet MS"/>
                <a:sym typeface="Trebuchet MS"/>
              </a:rPr>
              <a:t>God of Classical Theism</a:t>
            </a:r>
            <a:endParaRPr sz="2933" b="1" i="1" dirty="0">
              <a:solidFill>
                <a:schemeClr val="dk1"/>
              </a:solidFill>
              <a:latin typeface="Trebuchet MS"/>
              <a:ea typeface="Trebuchet MS"/>
              <a:cs typeface="Trebuchet MS"/>
              <a:sym typeface="Trebuchet MS"/>
            </a:endParaRPr>
          </a:p>
          <a:p>
            <a:endParaRPr sz="2933" dirty="0">
              <a:solidFill>
                <a:schemeClr val="dk1"/>
              </a:solidFill>
              <a:latin typeface="Trebuchet MS"/>
              <a:ea typeface="Trebuchet MS"/>
              <a:cs typeface="Trebuchet MS"/>
              <a:sym typeface="Trebuchet MS"/>
            </a:endParaRPr>
          </a:p>
          <a:p>
            <a:r>
              <a:rPr lang="en-GB" sz="2933" dirty="0">
                <a:solidFill>
                  <a:schemeClr val="dk1"/>
                </a:solidFill>
                <a:latin typeface="Trebuchet MS"/>
                <a:ea typeface="Trebuchet MS"/>
                <a:cs typeface="Trebuchet MS"/>
                <a:sym typeface="Trebuchet MS"/>
              </a:rPr>
              <a:t>It says that the existence of evil and suffering in the world is </a:t>
            </a:r>
            <a:r>
              <a:rPr lang="en-GB" sz="2933" b="1" i="1" dirty="0">
                <a:solidFill>
                  <a:schemeClr val="dk1"/>
                </a:solidFill>
                <a:latin typeface="Trebuchet MS"/>
                <a:ea typeface="Trebuchet MS"/>
                <a:cs typeface="Trebuchet MS"/>
                <a:sym typeface="Trebuchet MS"/>
              </a:rPr>
              <a:t>inconsistent </a:t>
            </a:r>
            <a:r>
              <a:rPr lang="en-GB" sz="2933" dirty="0">
                <a:solidFill>
                  <a:schemeClr val="dk1"/>
                </a:solidFill>
                <a:latin typeface="Trebuchet MS"/>
                <a:ea typeface="Trebuchet MS"/>
                <a:cs typeface="Trebuchet MS"/>
                <a:sym typeface="Trebuchet MS"/>
              </a:rPr>
              <a:t>with the qualities of God that Christians argue for.</a:t>
            </a:r>
            <a:endParaRPr sz="2933" dirty="0">
              <a:solidFill>
                <a:schemeClr val="dk1"/>
              </a:solidFill>
              <a:latin typeface="Trebuchet MS"/>
              <a:ea typeface="Trebuchet MS"/>
              <a:cs typeface="Trebuchet MS"/>
              <a:sym typeface="Trebuchet MS"/>
            </a:endParaRPr>
          </a:p>
          <a:p>
            <a:endParaRPr sz="2933" dirty="0">
              <a:solidFill>
                <a:schemeClr val="dk1"/>
              </a:solidFill>
              <a:latin typeface="Trebuchet MS"/>
              <a:ea typeface="Trebuchet MS"/>
              <a:cs typeface="Trebuchet MS"/>
              <a:sym typeface="Trebuchet MS"/>
            </a:endParaRPr>
          </a:p>
          <a:p>
            <a:r>
              <a:rPr lang="en-GB" sz="2933" dirty="0">
                <a:solidFill>
                  <a:schemeClr val="dk1"/>
                </a:solidFill>
                <a:latin typeface="Trebuchet MS"/>
                <a:ea typeface="Trebuchet MS"/>
                <a:cs typeface="Trebuchet MS"/>
                <a:sym typeface="Trebuchet MS"/>
              </a:rPr>
              <a:t>The problem of evil has four conclusions.</a:t>
            </a:r>
            <a:endParaRPr sz="2933" dirty="0">
              <a:solidFill>
                <a:schemeClr val="dk1"/>
              </a:solidFill>
              <a:latin typeface="Trebuchet MS"/>
              <a:ea typeface="Trebuchet MS"/>
              <a:cs typeface="Trebuchet MS"/>
              <a:sym typeface="Trebuchet MS"/>
            </a:endParaRPr>
          </a:p>
        </p:txBody>
      </p:sp>
      <p:sp>
        <p:nvSpPr>
          <p:cNvPr id="132" name="Google Shape;132;p20"/>
          <p:cNvSpPr/>
          <p:nvPr/>
        </p:nvSpPr>
        <p:spPr>
          <a:xfrm>
            <a:off x="2567" y="-18000"/>
            <a:ext cx="12192000" cy="879200"/>
          </a:xfrm>
          <a:prstGeom prst="rect">
            <a:avLst/>
          </a:prstGeom>
          <a:solidFill>
            <a:srgbClr val="E0D1FF"/>
          </a:solidFill>
          <a:ln>
            <a:noFill/>
          </a:ln>
        </p:spPr>
        <p:txBody>
          <a:bodyPr spcFirstLastPara="1" wrap="square" lIns="121900" tIns="121900" rIns="121900" bIns="121900" anchor="ctr" anchorCtr="0">
            <a:noAutofit/>
          </a:bodyPr>
          <a:lstStyle/>
          <a:p>
            <a:r>
              <a:rPr lang="en-GB" sz="3733" b="1" dirty="0">
                <a:solidFill>
                  <a:schemeClr val="dk1"/>
                </a:solidFill>
                <a:latin typeface="Trebuchet MS"/>
                <a:ea typeface="Trebuchet MS"/>
                <a:cs typeface="Trebuchet MS"/>
                <a:sym typeface="Trebuchet MS"/>
              </a:rPr>
              <a:t>Recapping the problem of evil and suffering</a:t>
            </a:r>
            <a:endParaRPr sz="3733" b="1" dirty="0">
              <a:solidFill>
                <a:schemeClr val="dk1"/>
              </a:solidFill>
              <a:latin typeface="Trebuchet MS"/>
              <a:ea typeface="Trebuchet MS"/>
              <a:cs typeface="Trebuchet MS"/>
              <a:sym typeface="Trebuchet MS"/>
            </a:endParaRPr>
          </a:p>
        </p:txBody>
      </p:sp>
      <p:sp>
        <p:nvSpPr>
          <p:cNvPr id="133" name="Google Shape;133;p20"/>
          <p:cNvSpPr/>
          <p:nvPr/>
        </p:nvSpPr>
        <p:spPr>
          <a:xfrm>
            <a:off x="1863067" y="3167100"/>
            <a:ext cx="2062800" cy="1784000"/>
          </a:xfrm>
          <a:prstGeom prst="triangle">
            <a:avLst>
              <a:gd name="adj" fmla="val 50000"/>
            </a:avLst>
          </a:prstGeom>
          <a:solidFill>
            <a:schemeClr val="lt2"/>
          </a:solidFill>
          <a:ln w="3810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endParaRPr sz="2400"/>
          </a:p>
        </p:txBody>
      </p:sp>
      <p:sp>
        <p:nvSpPr>
          <p:cNvPr id="134" name="Google Shape;134;p20"/>
          <p:cNvSpPr txBox="1"/>
          <p:nvPr/>
        </p:nvSpPr>
        <p:spPr>
          <a:xfrm>
            <a:off x="1750633" y="2243901"/>
            <a:ext cx="2348000" cy="902643"/>
          </a:xfrm>
          <a:prstGeom prst="rect">
            <a:avLst/>
          </a:prstGeom>
          <a:noFill/>
          <a:ln>
            <a:noFill/>
          </a:ln>
        </p:spPr>
        <p:txBody>
          <a:bodyPr spcFirstLastPara="1" wrap="square" lIns="121900" tIns="121900" rIns="121900" bIns="121900" anchor="t" anchorCtr="0">
            <a:spAutoFit/>
          </a:bodyPr>
          <a:lstStyle/>
          <a:p>
            <a:pPr algn="ctr"/>
            <a:r>
              <a:rPr lang="en-GB" sz="2133">
                <a:solidFill>
                  <a:schemeClr val="dk1"/>
                </a:solidFill>
                <a:latin typeface="Trebuchet MS"/>
                <a:ea typeface="Trebuchet MS"/>
                <a:cs typeface="Trebuchet MS"/>
                <a:sym typeface="Trebuchet MS"/>
              </a:rPr>
              <a:t>God is</a:t>
            </a:r>
            <a:endParaRPr sz="2133">
              <a:solidFill>
                <a:schemeClr val="dk1"/>
              </a:solidFill>
              <a:latin typeface="Trebuchet MS"/>
              <a:ea typeface="Trebuchet MS"/>
              <a:cs typeface="Trebuchet MS"/>
              <a:sym typeface="Trebuchet MS"/>
            </a:endParaRPr>
          </a:p>
          <a:p>
            <a:pPr algn="ctr"/>
            <a:r>
              <a:rPr lang="en-GB" sz="2133">
                <a:solidFill>
                  <a:schemeClr val="dk1"/>
                </a:solidFill>
                <a:latin typeface="Trebuchet MS"/>
                <a:ea typeface="Trebuchet MS"/>
                <a:cs typeface="Trebuchet MS"/>
                <a:sym typeface="Trebuchet MS"/>
              </a:rPr>
              <a:t>omnibenevolent</a:t>
            </a:r>
            <a:endParaRPr sz="2133"/>
          </a:p>
        </p:txBody>
      </p:sp>
      <p:sp>
        <p:nvSpPr>
          <p:cNvPr id="135" name="Google Shape;135;p20"/>
          <p:cNvSpPr txBox="1"/>
          <p:nvPr/>
        </p:nvSpPr>
        <p:spPr>
          <a:xfrm>
            <a:off x="3400900" y="4597101"/>
            <a:ext cx="2062800" cy="1230874"/>
          </a:xfrm>
          <a:prstGeom prst="rect">
            <a:avLst/>
          </a:prstGeom>
          <a:noFill/>
          <a:ln>
            <a:noFill/>
          </a:ln>
        </p:spPr>
        <p:txBody>
          <a:bodyPr spcFirstLastPara="1" wrap="square" lIns="121900" tIns="121900" rIns="121900" bIns="121900" anchor="t" anchorCtr="0">
            <a:spAutoFit/>
          </a:bodyPr>
          <a:lstStyle/>
          <a:p>
            <a:pPr algn="ctr"/>
            <a:r>
              <a:rPr lang="en-GB" sz="2133">
                <a:solidFill>
                  <a:schemeClr val="dk1"/>
                </a:solidFill>
                <a:latin typeface="Trebuchet MS"/>
                <a:ea typeface="Trebuchet MS"/>
                <a:cs typeface="Trebuchet MS"/>
                <a:sym typeface="Trebuchet MS"/>
              </a:rPr>
              <a:t>God is</a:t>
            </a:r>
            <a:endParaRPr sz="2133">
              <a:solidFill>
                <a:schemeClr val="dk1"/>
              </a:solidFill>
              <a:latin typeface="Trebuchet MS"/>
              <a:ea typeface="Trebuchet MS"/>
              <a:cs typeface="Trebuchet MS"/>
              <a:sym typeface="Trebuchet MS"/>
            </a:endParaRPr>
          </a:p>
          <a:p>
            <a:pPr algn="ctr"/>
            <a:r>
              <a:rPr lang="en-GB" sz="2133">
                <a:solidFill>
                  <a:schemeClr val="dk1"/>
                </a:solidFill>
                <a:latin typeface="Trebuchet MS"/>
                <a:ea typeface="Trebuchet MS"/>
                <a:cs typeface="Trebuchet MS"/>
                <a:sym typeface="Trebuchet MS"/>
              </a:rPr>
              <a:t>omnipotent</a:t>
            </a:r>
            <a:endParaRPr sz="2133">
              <a:solidFill>
                <a:schemeClr val="dk1"/>
              </a:solidFill>
            </a:endParaRPr>
          </a:p>
          <a:p>
            <a:pPr algn="ctr"/>
            <a:endParaRPr sz="2133"/>
          </a:p>
        </p:txBody>
      </p:sp>
      <p:sp>
        <p:nvSpPr>
          <p:cNvPr id="136" name="Google Shape;136;p20"/>
          <p:cNvSpPr txBox="1"/>
          <p:nvPr/>
        </p:nvSpPr>
        <p:spPr>
          <a:xfrm>
            <a:off x="222900" y="4560434"/>
            <a:ext cx="2062800" cy="902643"/>
          </a:xfrm>
          <a:prstGeom prst="rect">
            <a:avLst/>
          </a:prstGeom>
          <a:noFill/>
          <a:ln>
            <a:noFill/>
          </a:ln>
        </p:spPr>
        <p:txBody>
          <a:bodyPr spcFirstLastPara="1" wrap="square" lIns="121900" tIns="121900" rIns="121900" bIns="121900" anchor="t" anchorCtr="0">
            <a:spAutoFit/>
          </a:bodyPr>
          <a:lstStyle/>
          <a:p>
            <a:pPr algn="ctr"/>
            <a:r>
              <a:rPr lang="en-GB" sz="2133">
                <a:solidFill>
                  <a:schemeClr val="dk1"/>
                </a:solidFill>
                <a:latin typeface="Trebuchet MS"/>
                <a:ea typeface="Trebuchet MS"/>
                <a:cs typeface="Trebuchet MS"/>
                <a:sym typeface="Trebuchet MS"/>
              </a:rPr>
              <a:t>God is</a:t>
            </a:r>
            <a:endParaRPr sz="2133">
              <a:solidFill>
                <a:schemeClr val="dk1"/>
              </a:solidFill>
              <a:latin typeface="Trebuchet MS"/>
              <a:ea typeface="Trebuchet MS"/>
              <a:cs typeface="Trebuchet MS"/>
              <a:sym typeface="Trebuchet MS"/>
            </a:endParaRPr>
          </a:p>
          <a:p>
            <a:pPr algn="ctr"/>
            <a:r>
              <a:rPr lang="en-GB" sz="2133">
                <a:solidFill>
                  <a:schemeClr val="dk1"/>
                </a:solidFill>
                <a:latin typeface="Trebuchet MS"/>
                <a:ea typeface="Trebuchet MS"/>
                <a:cs typeface="Trebuchet MS"/>
                <a:sym typeface="Trebuchet MS"/>
              </a:rPr>
              <a:t>omniscient</a:t>
            </a:r>
            <a:endParaRPr sz="2133"/>
          </a:p>
        </p:txBody>
      </p:sp>
      <p:sp>
        <p:nvSpPr>
          <p:cNvPr id="137" name="Google Shape;137;p20"/>
          <p:cNvSpPr txBox="1"/>
          <p:nvPr/>
        </p:nvSpPr>
        <p:spPr>
          <a:xfrm>
            <a:off x="894467" y="1294934"/>
            <a:ext cx="4000000" cy="697523"/>
          </a:xfrm>
          <a:prstGeom prst="rect">
            <a:avLst/>
          </a:prstGeom>
          <a:noFill/>
          <a:ln>
            <a:noFill/>
          </a:ln>
        </p:spPr>
        <p:txBody>
          <a:bodyPr spcFirstLastPara="1" wrap="square" lIns="121900" tIns="121900" rIns="121900" bIns="121900" anchor="t" anchorCtr="0">
            <a:spAutoFit/>
          </a:bodyPr>
          <a:lstStyle/>
          <a:p>
            <a:pPr algn="ctr"/>
            <a:r>
              <a:rPr lang="en-GB" sz="2933">
                <a:solidFill>
                  <a:schemeClr val="dk1"/>
                </a:solidFill>
                <a:latin typeface="Trebuchet MS"/>
                <a:ea typeface="Trebuchet MS"/>
                <a:cs typeface="Trebuchet MS"/>
                <a:sym typeface="Trebuchet MS"/>
              </a:rPr>
              <a:t>The Inconsistent Triad</a:t>
            </a:r>
            <a:endParaRPr sz="2400"/>
          </a:p>
        </p:txBody>
      </p:sp>
      <p:sp>
        <p:nvSpPr>
          <p:cNvPr id="138" name="Google Shape;138;p20"/>
          <p:cNvSpPr txBox="1"/>
          <p:nvPr/>
        </p:nvSpPr>
        <p:spPr>
          <a:xfrm>
            <a:off x="1750633" y="3831001"/>
            <a:ext cx="2348000" cy="902643"/>
          </a:xfrm>
          <a:prstGeom prst="rect">
            <a:avLst/>
          </a:prstGeom>
          <a:noFill/>
          <a:ln>
            <a:noFill/>
          </a:ln>
        </p:spPr>
        <p:txBody>
          <a:bodyPr spcFirstLastPara="1" wrap="square" lIns="121900" tIns="121900" rIns="121900" bIns="121900" anchor="t" anchorCtr="0">
            <a:spAutoFit/>
          </a:bodyPr>
          <a:lstStyle/>
          <a:p>
            <a:pPr algn="ctr"/>
            <a:r>
              <a:rPr lang="en-GB" sz="2133">
                <a:solidFill>
                  <a:schemeClr val="dk1"/>
                </a:solidFill>
                <a:latin typeface="Trebuchet MS"/>
                <a:ea typeface="Trebuchet MS"/>
                <a:cs typeface="Trebuchet MS"/>
                <a:sym typeface="Trebuchet MS"/>
              </a:rPr>
              <a:t>Evil </a:t>
            </a:r>
            <a:endParaRPr sz="2133">
              <a:solidFill>
                <a:schemeClr val="dk1"/>
              </a:solidFill>
              <a:latin typeface="Trebuchet MS"/>
              <a:ea typeface="Trebuchet MS"/>
              <a:cs typeface="Trebuchet MS"/>
              <a:sym typeface="Trebuchet MS"/>
            </a:endParaRPr>
          </a:p>
          <a:p>
            <a:pPr algn="ctr"/>
            <a:r>
              <a:rPr lang="en-GB" sz="2133">
                <a:solidFill>
                  <a:schemeClr val="dk1"/>
                </a:solidFill>
                <a:latin typeface="Trebuchet MS"/>
                <a:ea typeface="Trebuchet MS"/>
                <a:cs typeface="Trebuchet MS"/>
                <a:sym typeface="Trebuchet MS"/>
              </a:rPr>
              <a:t>exists</a:t>
            </a:r>
            <a:endParaRPr sz="2133"/>
          </a:p>
        </p:txBody>
      </p:sp>
      <p:pic>
        <p:nvPicPr>
          <p:cNvPr id="2" name="Picture 1" descr="A black background with yellow text and a duck&#10;&#10;Description automatically generated">
            <a:extLst>
              <a:ext uri="{FF2B5EF4-FFF2-40B4-BE49-F238E27FC236}">
                <a16:creationId xmlns:a16="http://schemas.microsoft.com/office/drawing/2014/main" id="{3D50EBD0-4A13-6E83-AE1B-066BDEFE7C00}"/>
              </a:ext>
            </a:extLst>
          </p:cNvPr>
          <p:cNvPicPr>
            <a:picLocks noChangeAspect="1"/>
          </p:cNvPicPr>
          <p:nvPr/>
        </p:nvPicPr>
        <p:blipFill rotWithShape="1">
          <a:blip r:embed="rId3">
            <a:extLst>
              <a:ext uri="{28A0092B-C50C-407E-A947-70E740481C1C}">
                <a14:useLocalDpi xmlns:a14="http://schemas.microsoft.com/office/drawing/2010/main" val="0"/>
              </a:ext>
            </a:extLst>
          </a:blip>
          <a:srcRect l="21124" t="20713" r="57327" b="51386"/>
          <a:stretch/>
        </p:blipFill>
        <p:spPr>
          <a:xfrm>
            <a:off x="11465072" y="6075804"/>
            <a:ext cx="604111" cy="78219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1"/>
          <p:cNvSpPr/>
          <p:nvPr/>
        </p:nvSpPr>
        <p:spPr>
          <a:xfrm>
            <a:off x="2567" y="-18000"/>
            <a:ext cx="12192000" cy="879200"/>
          </a:xfrm>
          <a:prstGeom prst="rect">
            <a:avLst/>
          </a:prstGeom>
          <a:solidFill>
            <a:srgbClr val="EF476F"/>
          </a:solidFill>
          <a:ln>
            <a:noFill/>
          </a:ln>
        </p:spPr>
        <p:txBody>
          <a:bodyPr spcFirstLastPara="1" wrap="square" lIns="121900" tIns="121900" rIns="121900" bIns="121900" anchor="ctr" anchorCtr="0">
            <a:noAutofit/>
          </a:bodyPr>
          <a:lstStyle/>
          <a:p>
            <a:r>
              <a:rPr lang="en-GB" sz="3733" b="1" dirty="0">
                <a:solidFill>
                  <a:schemeClr val="dk1"/>
                </a:solidFill>
                <a:latin typeface="Trebuchet MS"/>
                <a:ea typeface="Trebuchet MS"/>
                <a:cs typeface="Trebuchet MS"/>
                <a:sym typeface="Trebuchet MS"/>
              </a:rPr>
              <a:t>Recapping the problem of evil and suffering</a:t>
            </a:r>
            <a:endParaRPr sz="3733" b="1" dirty="0">
              <a:solidFill>
                <a:schemeClr val="dk1"/>
              </a:solidFill>
              <a:latin typeface="Trebuchet MS"/>
              <a:ea typeface="Trebuchet MS"/>
              <a:cs typeface="Trebuchet MS"/>
              <a:sym typeface="Trebuchet MS"/>
            </a:endParaRPr>
          </a:p>
        </p:txBody>
      </p:sp>
      <p:sp>
        <p:nvSpPr>
          <p:cNvPr id="144" name="Google Shape;144;p21"/>
          <p:cNvSpPr/>
          <p:nvPr/>
        </p:nvSpPr>
        <p:spPr>
          <a:xfrm>
            <a:off x="1761467" y="3167100"/>
            <a:ext cx="2062800" cy="1784000"/>
          </a:xfrm>
          <a:prstGeom prst="triangle">
            <a:avLst>
              <a:gd name="adj" fmla="val 50000"/>
            </a:avLst>
          </a:prstGeom>
          <a:solidFill>
            <a:schemeClr val="lt2"/>
          </a:solidFill>
          <a:ln w="3810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endParaRPr sz="2400"/>
          </a:p>
        </p:txBody>
      </p:sp>
      <p:sp>
        <p:nvSpPr>
          <p:cNvPr id="145" name="Google Shape;145;p21"/>
          <p:cNvSpPr txBox="1"/>
          <p:nvPr/>
        </p:nvSpPr>
        <p:spPr>
          <a:xfrm>
            <a:off x="1649033" y="2243901"/>
            <a:ext cx="2348000" cy="902643"/>
          </a:xfrm>
          <a:prstGeom prst="rect">
            <a:avLst/>
          </a:prstGeom>
          <a:noFill/>
          <a:ln>
            <a:noFill/>
          </a:ln>
        </p:spPr>
        <p:txBody>
          <a:bodyPr spcFirstLastPara="1" wrap="square" lIns="121900" tIns="121900" rIns="121900" bIns="121900" anchor="t" anchorCtr="0">
            <a:spAutoFit/>
          </a:bodyPr>
          <a:lstStyle/>
          <a:p>
            <a:pPr algn="ctr"/>
            <a:r>
              <a:rPr lang="en-GB" sz="2133">
                <a:solidFill>
                  <a:schemeClr val="dk1"/>
                </a:solidFill>
                <a:latin typeface="Trebuchet MS"/>
                <a:ea typeface="Trebuchet MS"/>
                <a:cs typeface="Trebuchet MS"/>
                <a:sym typeface="Trebuchet MS"/>
              </a:rPr>
              <a:t>God is</a:t>
            </a:r>
            <a:endParaRPr sz="2133">
              <a:solidFill>
                <a:schemeClr val="dk1"/>
              </a:solidFill>
              <a:latin typeface="Trebuchet MS"/>
              <a:ea typeface="Trebuchet MS"/>
              <a:cs typeface="Trebuchet MS"/>
              <a:sym typeface="Trebuchet MS"/>
            </a:endParaRPr>
          </a:p>
          <a:p>
            <a:pPr algn="ctr"/>
            <a:r>
              <a:rPr lang="en-GB" sz="2133">
                <a:solidFill>
                  <a:schemeClr val="dk1"/>
                </a:solidFill>
                <a:latin typeface="Trebuchet MS"/>
                <a:ea typeface="Trebuchet MS"/>
                <a:cs typeface="Trebuchet MS"/>
                <a:sym typeface="Trebuchet MS"/>
              </a:rPr>
              <a:t>omnibenevolent</a:t>
            </a:r>
            <a:endParaRPr sz="2133"/>
          </a:p>
        </p:txBody>
      </p:sp>
      <p:sp>
        <p:nvSpPr>
          <p:cNvPr id="146" name="Google Shape;146;p21"/>
          <p:cNvSpPr txBox="1"/>
          <p:nvPr/>
        </p:nvSpPr>
        <p:spPr>
          <a:xfrm>
            <a:off x="121300" y="4560434"/>
            <a:ext cx="2062800" cy="902643"/>
          </a:xfrm>
          <a:prstGeom prst="rect">
            <a:avLst/>
          </a:prstGeom>
          <a:noFill/>
          <a:ln>
            <a:noFill/>
          </a:ln>
        </p:spPr>
        <p:txBody>
          <a:bodyPr spcFirstLastPara="1" wrap="square" lIns="121900" tIns="121900" rIns="121900" bIns="121900" anchor="t" anchorCtr="0">
            <a:spAutoFit/>
          </a:bodyPr>
          <a:lstStyle/>
          <a:p>
            <a:pPr algn="ctr"/>
            <a:r>
              <a:rPr lang="en-GB" sz="2133">
                <a:solidFill>
                  <a:schemeClr val="dk1"/>
                </a:solidFill>
                <a:latin typeface="Trebuchet MS"/>
                <a:ea typeface="Trebuchet MS"/>
                <a:cs typeface="Trebuchet MS"/>
                <a:sym typeface="Trebuchet MS"/>
              </a:rPr>
              <a:t>God is</a:t>
            </a:r>
            <a:endParaRPr sz="2133">
              <a:solidFill>
                <a:schemeClr val="dk1"/>
              </a:solidFill>
              <a:latin typeface="Trebuchet MS"/>
              <a:ea typeface="Trebuchet MS"/>
              <a:cs typeface="Trebuchet MS"/>
              <a:sym typeface="Trebuchet MS"/>
            </a:endParaRPr>
          </a:p>
          <a:p>
            <a:pPr algn="ctr"/>
            <a:r>
              <a:rPr lang="en-GB" sz="2133">
                <a:solidFill>
                  <a:schemeClr val="dk1"/>
                </a:solidFill>
                <a:latin typeface="Trebuchet MS"/>
                <a:ea typeface="Trebuchet MS"/>
                <a:cs typeface="Trebuchet MS"/>
                <a:sym typeface="Trebuchet MS"/>
              </a:rPr>
              <a:t>omniscient</a:t>
            </a:r>
            <a:endParaRPr sz="2133"/>
          </a:p>
        </p:txBody>
      </p:sp>
      <p:sp>
        <p:nvSpPr>
          <p:cNvPr id="147" name="Google Shape;147;p21"/>
          <p:cNvSpPr txBox="1"/>
          <p:nvPr/>
        </p:nvSpPr>
        <p:spPr>
          <a:xfrm>
            <a:off x="3299300" y="4597101"/>
            <a:ext cx="2062800" cy="1230874"/>
          </a:xfrm>
          <a:prstGeom prst="rect">
            <a:avLst/>
          </a:prstGeom>
          <a:noFill/>
          <a:ln>
            <a:noFill/>
          </a:ln>
        </p:spPr>
        <p:txBody>
          <a:bodyPr spcFirstLastPara="1" wrap="square" lIns="121900" tIns="121900" rIns="121900" bIns="121900" anchor="t" anchorCtr="0">
            <a:spAutoFit/>
          </a:bodyPr>
          <a:lstStyle/>
          <a:p>
            <a:pPr algn="ctr"/>
            <a:r>
              <a:rPr lang="en-GB" sz="2133">
                <a:solidFill>
                  <a:schemeClr val="dk1"/>
                </a:solidFill>
                <a:latin typeface="Trebuchet MS"/>
                <a:ea typeface="Trebuchet MS"/>
                <a:cs typeface="Trebuchet MS"/>
                <a:sym typeface="Trebuchet MS"/>
              </a:rPr>
              <a:t>God is</a:t>
            </a:r>
            <a:endParaRPr sz="2133">
              <a:solidFill>
                <a:schemeClr val="dk1"/>
              </a:solidFill>
              <a:latin typeface="Trebuchet MS"/>
              <a:ea typeface="Trebuchet MS"/>
              <a:cs typeface="Trebuchet MS"/>
              <a:sym typeface="Trebuchet MS"/>
            </a:endParaRPr>
          </a:p>
          <a:p>
            <a:pPr algn="ctr"/>
            <a:r>
              <a:rPr lang="en-GB" sz="2133">
                <a:solidFill>
                  <a:schemeClr val="dk1"/>
                </a:solidFill>
                <a:latin typeface="Trebuchet MS"/>
                <a:ea typeface="Trebuchet MS"/>
                <a:cs typeface="Trebuchet MS"/>
                <a:sym typeface="Trebuchet MS"/>
              </a:rPr>
              <a:t>omnipotent</a:t>
            </a:r>
            <a:endParaRPr sz="2133">
              <a:solidFill>
                <a:schemeClr val="dk1"/>
              </a:solidFill>
            </a:endParaRPr>
          </a:p>
          <a:p>
            <a:pPr algn="ctr"/>
            <a:endParaRPr sz="2133"/>
          </a:p>
        </p:txBody>
      </p:sp>
      <p:sp>
        <p:nvSpPr>
          <p:cNvPr id="148" name="Google Shape;148;p21"/>
          <p:cNvSpPr txBox="1"/>
          <p:nvPr/>
        </p:nvSpPr>
        <p:spPr>
          <a:xfrm>
            <a:off x="792867" y="1294934"/>
            <a:ext cx="4000000" cy="697523"/>
          </a:xfrm>
          <a:prstGeom prst="rect">
            <a:avLst/>
          </a:prstGeom>
          <a:noFill/>
          <a:ln>
            <a:noFill/>
          </a:ln>
        </p:spPr>
        <p:txBody>
          <a:bodyPr spcFirstLastPara="1" wrap="square" lIns="121900" tIns="121900" rIns="121900" bIns="121900" anchor="t" anchorCtr="0">
            <a:spAutoFit/>
          </a:bodyPr>
          <a:lstStyle/>
          <a:p>
            <a:pPr algn="ctr"/>
            <a:r>
              <a:rPr lang="en-GB" sz="2933">
                <a:solidFill>
                  <a:schemeClr val="dk1"/>
                </a:solidFill>
                <a:latin typeface="Trebuchet MS"/>
                <a:ea typeface="Trebuchet MS"/>
                <a:cs typeface="Trebuchet MS"/>
                <a:sym typeface="Trebuchet MS"/>
              </a:rPr>
              <a:t>The Inconsistent Triad</a:t>
            </a:r>
            <a:endParaRPr sz="2400"/>
          </a:p>
        </p:txBody>
      </p:sp>
      <p:sp>
        <p:nvSpPr>
          <p:cNvPr id="149" name="Google Shape;149;p21"/>
          <p:cNvSpPr txBox="1"/>
          <p:nvPr/>
        </p:nvSpPr>
        <p:spPr>
          <a:xfrm>
            <a:off x="1649033" y="3831001"/>
            <a:ext cx="2348000" cy="902643"/>
          </a:xfrm>
          <a:prstGeom prst="rect">
            <a:avLst/>
          </a:prstGeom>
          <a:noFill/>
          <a:ln>
            <a:noFill/>
          </a:ln>
        </p:spPr>
        <p:txBody>
          <a:bodyPr spcFirstLastPara="1" wrap="square" lIns="121900" tIns="121900" rIns="121900" bIns="121900" anchor="t" anchorCtr="0">
            <a:spAutoFit/>
          </a:bodyPr>
          <a:lstStyle/>
          <a:p>
            <a:pPr algn="ctr"/>
            <a:r>
              <a:rPr lang="en-GB" sz="2133">
                <a:solidFill>
                  <a:schemeClr val="dk1"/>
                </a:solidFill>
                <a:latin typeface="Trebuchet MS"/>
                <a:ea typeface="Trebuchet MS"/>
                <a:cs typeface="Trebuchet MS"/>
                <a:sym typeface="Trebuchet MS"/>
              </a:rPr>
              <a:t>Evil </a:t>
            </a:r>
            <a:endParaRPr sz="2133">
              <a:solidFill>
                <a:schemeClr val="dk1"/>
              </a:solidFill>
              <a:latin typeface="Trebuchet MS"/>
              <a:ea typeface="Trebuchet MS"/>
              <a:cs typeface="Trebuchet MS"/>
              <a:sym typeface="Trebuchet MS"/>
            </a:endParaRPr>
          </a:p>
          <a:p>
            <a:pPr algn="ctr"/>
            <a:r>
              <a:rPr lang="en-GB" sz="2133">
                <a:solidFill>
                  <a:schemeClr val="dk1"/>
                </a:solidFill>
                <a:latin typeface="Trebuchet MS"/>
                <a:ea typeface="Trebuchet MS"/>
                <a:cs typeface="Trebuchet MS"/>
                <a:sym typeface="Trebuchet MS"/>
              </a:rPr>
              <a:t>exists</a:t>
            </a:r>
            <a:endParaRPr sz="2133"/>
          </a:p>
        </p:txBody>
      </p:sp>
      <p:sp>
        <p:nvSpPr>
          <p:cNvPr id="150" name="Google Shape;150;p21"/>
          <p:cNvSpPr txBox="1"/>
          <p:nvPr/>
        </p:nvSpPr>
        <p:spPr>
          <a:xfrm>
            <a:off x="5362100" y="947578"/>
            <a:ext cx="6566000" cy="4439044"/>
          </a:xfrm>
          <a:prstGeom prst="rect">
            <a:avLst/>
          </a:prstGeom>
          <a:solidFill>
            <a:schemeClr val="bg1"/>
          </a:solidFill>
          <a:ln>
            <a:noFill/>
          </a:ln>
        </p:spPr>
        <p:txBody>
          <a:bodyPr spcFirstLastPara="1" wrap="square" lIns="121900" tIns="121900" rIns="121900" bIns="121900" anchor="t" anchorCtr="0">
            <a:noAutofit/>
          </a:bodyPr>
          <a:lstStyle/>
          <a:p>
            <a:r>
              <a:rPr lang="en-GB" sz="2400" dirty="0">
                <a:solidFill>
                  <a:schemeClr val="dk1"/>
                </a:solidFill>
                <a:latin typeface="Trebuchet MS"/>
                <a:ea typeface="Trebuchet MS"/>
                <a:cs typeface="Trebuchet MS"/>
                <a:sym typeface="Trebuchet MS"/>
              </a:rPr>
              <a:t>God is not _______________ because if he was he would care enough to remove evil and suffering  </a:t>
            </a:r>
            <a:endParaRPr sz="2400" dirty="0">
              <a:solidFill>
                <a:schemeClr val="dk1"/>
              </a:solidFill>
              <a:latin typeface="Trebuchet MS"/>
              <a:ea typeface="Trebuchet MS"/>
              <a:cs typeface="Trebuchet MS"/>
              <a:sym typeface="Trebuchet MS"/>
            </a:endParaRPr>
          </a:p>
          <a:p>
            <a:pPr>
              <a:spcBef>
                <a:spcPts val="1333"/>
              </a:spcBef>
            </a:pPr>
            <a:r>
              <a:rPr lang="en-GB" sz="2400" dirty="0">
                <a:solidFill>
                  <a:schemeClr val="dk1"/>
                </a:solidFill>
                <a:latin typeface="Trebuchet MS"/>
                <a:ea typeface="Trebuchet MS"/>
                <a:cs typeface="Trebuchet MS"/>
                <a:sym typeface="Trebuchet MS"/>
              </a:rPr>
              <a:t>God is not _______________ because if he was he would have the power to remove evil and suffering  </a:t>
            </a:r>
            <a:endParaRPr sz="2400" dirty="0">
              <a:solidFill>
                <a:schemeClr val="dk1"/>
              </a:solidFill>
              <a:latin typeface="Trebuchet MS"/>
              <a:ea typeface="Trebuchet MS"/>
              <a:cs typeface="Trebuchet MS"/>
              <a:sym typeface="Trebuchet MS"/>
            </a:endParaRPr>
          </a:p>
          <a:p>
            <a:pPr>
              <a:spcBef>
                <a:spcPts val="1333"/>
              </a:spcBef>
            </a:pPr>
            <a:r>
              <a:rPr lang="en-GB" sz="2400" dirty="0">
                <a:solidFill>
                  <a:schemeClr val="dk1"/>
                </a:solidFill>
                <a:latin typeface="Trebuchet MS"/>
                <a:ea typeface="Trebuchet MS"/>
                <a:cs typeface="Trebuchet MS"/>
                <a:sym typeface="Trebuchet MS"/>
              </a:rPr>
              <a:t>God is not _______________ because if he was he would know the extent of evil and suffering and remove it</a:t>
            </a:r>
            <a:endParaRPr sz="2400" dirty="0">
              <a:solidFill>
                <a:schemeClr val="dk1"/>
              </a:solidFill>
              <a:latin typeface="Trebuchet MS"/>
              <a:ea typeface="Trebuchet MS"/>
              <a:cs typeface="Trebuchet MS"/>
              <a:sym typeface="Trebuchet MS"/>
            </a:endParaRPr>
          </a:p>
          <a:p>
            <a:pPr>
              <a:spcBef>
                <a:spcPts val="1333"/>
              </a:spcBef>
            </a:pPr>
            <a:r>
              <a:rPr lang="en-GB" sz="2400" dirty="0">
                <a:solidFill>
                  <a:schemeClr val="dk1"/>
                </a:solidFill>
                <a:latin typeface="Trebuchet MS"/>
                <a:ea typeface="Trebuchet MS"/>
                <a:cs typeface="Trebuchet MS"/>
                <a:sym typeface="Trebuchet MS"/>
              </a:rPr>
              <a:t>God does not _________________</a:t>
            </a:r>
          </a:p>
          <a:p>
            <a:pPr>
              <a:spcBef>
                <a:spcPts val="1333"/>
              </a:spcBef>
              <a:spcAft>
                <a:spcPts val="1333"/>
              </a:spcAft>
            </a:pPr>
            <a:r>
              <a:rPr lang="en-GB" sz="2000" i="1" dirty="0">
                <a:solidFill>
                  <a:schemeClr val="dk1"/>
                </a:solidFill>
                <a:latin typeface="Trebuchet MS"/>
                <a:ea typeface="Trebuchet MS"/>
                <a:cs typeface="Trebuchet MS"/>
                <a:sym typeface="Trebuchet MS"/>
              </a:rPr>
              <a:t>These are all negative for Christians because they show God does not have the qualities He needs or just simply does not exist. </a:t>
            </a:r>
          </a:p>
        </p:txBody>
      </p:sp>
      <p:sp>
        <p:nvSpPr>
          <p:cNvPr id="151" name="Google Shape;151;p21"/>
          <p:cNvSpPr txBox="1"/>
          <p:nvPr/>
        </p:nvSpPr>
        <p:spPr>
          <a:xfrm>
            <a:off x="6871800" y="993267"/>
            <a:ext cx="2637200" cy="422800"/>
          </a:xfrm>
          <a:prstGeom prst="rect">
            <a:avLst/>
          </a:prstGeom>
          <a:noFill/>
          <a:ln>
            <a:noFill/>
          </a:ln>
        </p:spPr>
        <p:txBody>
          <a:bodyPr spcFirstLastPara="1" wrap="square" lIns="121900" tIns="121900" rIns="121900" bIns="121900" anchor="t" anchorCtr="0">
            <a:noAutofit/>
          </a:bodyPr>
          <a:lstStyle/>
          <a:p>
            <a:pPr algn="ctr"/>
            <a:r>
              <a:rPr lang="en-GB" sz="2133" b="1" i="1">
                <a:solidFill>
                  <a:srgbClr val="FF0000"/>
                </a:solidFill>
                <a:latin typeface="Trebuchet MS"/>
                <a:ea typeface="Trebuchet MS"/>
                <a:cs typeface="Trebuchet MS"/>
                <a:sym typeface="Trebuchet MS"/>
              </a:rPr>
              <a:t>omnibenevolent</a:t>
            </a:r>
            <a:endParaRPr sz="2133" b="1" i="1">
              <a:solidFill>
                <a:srgbClr val="FF0000"/>
              </a:solidFill>
              <a:latin typeface="Trebuchet MS"/>
              <a:ea typeface="Trebuchet MS"/>
              <a:cs typeface="Trebuchet MS"/>
              <a:sym typeface="Trebuchet MS"/>
            </a:endParaRPr>
          </a:p>
        </p:txBody>
      </p:sp>
      <p:sp>
        <p:nvSpPr>
          <p:cNvPr id="152" name="Google Shape;152;p21"/>
          <p:cNvSpPr txBox="1"/>
          <p:nvPr/>
        </p:nvSpPr>
        <p:spPr>
          <a:xfrm>
            <a:off x="6925633" y="2251600"/>
            <a:ext cx="2637200" cy="422800"/>
          </a:xfrm>
          <a:prstGeom prst="rect">
            <a:avLst/>
          </a:prstGeom>
          <a:noFill/>
          <a:ln>
            <a:noFill/>
          </a:ln>
        </p:spPr>
        <p:txBody>
          <a:bodyPr spcFirstLastPara="1" wrap="square" lIns="121900" tIns="121900" rIns="121900" bIns="121900" anchor="t" anchorCtr="0">
            <a:noAutofit/>
          </a:bodyPr>
          <a:lstStyle/>
          <a:p>
            <a:pPr algn="ctr"/>
            <a:r>
              <a:rPr lang="en-GB" sz="2133" b="1" i="1">
                <a:solidFill>
                  <a:srgbClr val="FF0000"/>
                </a:solidFill>
                <a:latin typeface="Trebuchet MS"/>
                <a:ea typeface="Trebuchet MS"/>
                <a:cs typeface="Trebuchet MS"/>
                <a:sym typeface="Trebuchet MS"/>
              </a:rPr>
              <a:t>omnipotent</a:t>
            </a:r>
            <a:endParaRPr sz="2133" b="1" i="1">
              <a:solidFill>
                <a:srgbClr val="FF0000"/>
              </a:solidFill>
              <a:latin typeface="Trebuchet MS"/>
              <a:ea typeface="Trebuchet MS"/>
              <a:cs typeface="Trebuchet MS"/>
              <a:sym typeface="Trebuchet MS"/>
            </a:endParaRPr>
          </a:p>
        </p:txBody>
      </p:sp>
      <p:sp>
        <p:nvSpPr>
          <p:cNvPr id="153" name="Google Shape;153;p21"/>
          <p:cNvSpPr txBox="1"/>
          <p:nvPr/>
        </p:nvSpPr>
        <p:spPr>
          <a:xfrm>
            <a:off x="6871800" y="3509933"/>
            <a:ext cx="2637200" cy="422800"/>
          </a:xfrm>
          <a:prstGeom prst="rect">
            <a:avLst/>
          </a:prstGeom>
          <a:noFill/>
          <a:ln>
            <a:noFill/>
          </a:ln>
        </p:spPr>
        <p:txBody>
          <a:bodyPr spcFirstLastPara="1" wrap="square" lIns="121900" tIns="121900" rIns="121900" bIns="121900" anchor="t" anchorCtr="0">
            <a:noAutofit/>
          </a:bodyPr>
          <a:lstStyle/>
          <a:p>
            <a:pPr algn="ctr"/>
            <a:r>
              <a:rPr lang="en-GB" sz="2133" b="1" i="1">
                <a:solidFill>
                  <a:srgbClr val="FF0000"/>
                </a:solidFill>
                <a:latin typeface="Trebuchet MS"/>
                <a:ea typeface="Trebuchet MS"/>
                <a:cs typeface="Trebuchet MS"/>
                <a:sym typeface="Trebuchet MS"/>
              </a:rPr>
              <a:t>omniscient</a:t>
            </a:r>
            <a:endParaRPr sz="2133" b="1" i="1">
              <a:solidFill>
                <a:srgbClr val="FF0000"/>
              </a:solidFill>
              <a:latin typeface="Trebuchet MS"/>
              <a:ea typeface="Trebuchet MS"/>
              <a:cs typeface="Trebuchet MS"/>
              <a:sym typeface="Trebuchet MS"/>
            </a:endParaRPr>
          </a:p>
        </p:txBody>
      </p:sp>
      <p:sp>
        <p:nvSpPr>
          <p:cNvPr id="154" name="Google Shape;154;p21"/>
          <p:cNvSpPr txBox="1"/>
          <p:nvPr/>
        </p:nvSpPr>
        <p:spPr>
          <a:xfrm>
            <a:off x="7478100" y="4768267"/>
            <a:ext cx="2637200" cy="422800"/>
          </a:xfrm>
          <a:prstGeom prst="rect">
            <a:avLst/>
          </a:prstGeom>
          <a:noFill/>
          <a:ln>
            <a:noFill/>
          </a:ln>
        </p:spPr>
        <p:txBody>
          <a:bodyPr spcFirstLastPara="1" wrap="square" lIns="121900" tIns="121900" rIns="121900" bIns="121900" anchor="t" anchorCtr="0">
            <a:noAutofit/>
          </a:bodyPr>
          <a:lstStyle/>
          <a:p>
            <a:pPr algn="ctr"/>
            <a:r>
              <a:rPr lang="en-GB" sz="2133" b="1" i="1">
                <a:solidFill>
                  <a:srgbClr val="FF0000"/>
                </a:solidFill>
                <a:latin typeface="Trebuchet MS"/>
                <a:ea typeface="Trebuchet MS"/>
                <a:cs typeface="Trebuchet MS"/>
                <a:sym typeface="Trebuchet MS"/>
              </a:rPr>
              <a:t>exist</a:t>
            </a:r>
            <a:endParaRPr sz="2133" b="1" i="1">
              <a:solidFill>
                <a:srgbClr val="FF0000"/>
              </a:solidFill>
              <a:latin typeface="Trebuchet MS"/>
              <a:ea typeface="Trebuchet MS"/>
              <a:cs typeface="Trebuchet MS"/>
              <a:sym typeface="Trebuchet MS"/>
            </a:endParaRPr>
          </a:p>
        </p:txBody>
      </p:sp>
      <p:pic>
        <p:nvPicPr>
          <p:cNvPr id="2" name="Picture 1" descr="A black background with yellow text and a duck&#10;&#10;Description automatically generated">
            <a:extLst>
              <a:ext uri="{FF2B5EF4-FFF2-40B4-BE49-F238E27FC236}">
                <a16:creationId xmlns:a16="http://schemas.microsoft.com/office/drawing/2014/main" id="{06FE0178-0917-F065-A0DE-8499506B5D29}"/>
              </a:ext>
            </a:extLst>
          </p:cNvPr>
          <p:cNvPicPr>
            <a:picLocks noChangeAspect="1"/>
          </p:cNvPicPr>
          <p:nvPr/>
        </p:nvPicPr>
        <p:blipFill rotWithShape="1">
          <a:blip r:embed="rId3">
            <a:extLst>
              <a:ext uri="{28A0092B-C50C-407E-A947-70E740481C1C}">
                <a14:useLocalDpi xmlns:a14="http://schemas.microsoft.com/office/drawing/2010/main" val="0"/>
              </a:ext>
            </a:extLst>
          </a:blip>
          <a:srcRect l="21124" t="20713" r="57327" b="51386"/>
          <a:stretch/>
        </p:blipFill>
        <p:spPr>
          <a:xfrm>
            <a:off x="11465072" y="6075804"/>
            <a:ext cx="604111" cy="78219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2"/>
          <p:cNvSpPr/>
          <p:nvPr/>
        </p:nvSpPr>
        <p:spPr>
          <a:xfrm>
            <a:off x="2567" y="-18000"/>
            <a:ext cx="12192000" cy="879200"/>
          </a:xfrm>
          <a:prstGeom prst="rect">
            <a:avLst/>
          </a:prstGeom>
          <a:solidFill>
            <a:srgbClr val="EF476F"/>
          </a:solidFill>
          <a:ln>
            <a:noFill/>
          </a:ln>
        </p:spPr>
        <p:txBody>
          <a:bodyPr spcFirstLastPara="1" wrap="square" lIns="121900" tIns="121900" rIns="121900" bIns="121900" anchor="ctr" anchorCtr="0">
            <a:noAutofit/>
          </a:bodyPr>
          <a:lstStyle/>
          <a:p>
            <a:r>
              <a:rPr lang="en-GB" sz="3733" b="1">
                <a:solidFill>
                  <a:schemeClr val="dk1"/>
                </a:solidFill>
                <a:latin typeface="Trebuchet MS"/>
                <a:ea typeface="Trebuchet MS"/>
                <a:cs typeface="Trebuchet MS"/>
                <a:sym typeface="Trebuchet MS"/>
              </a:rPr>
              <a:t>Recapping the problem of evil and suffering</a:t>
            </a:r>
            <a:endParaRPr sz="3733" b="1">
              <a:solidFill>
                <a:schemeClr val="dk1"/>
              </a:solidFill>
              <a:latin typeface="Trebuchet MS"/>
              <a:ea typeface="Trebuchet MS"/>
              <a:cs typeface="Trebuchet MS"/>
              <a:sym typeface="Trebuchet MS"/>
            </a:endParaRPr>
          </a:p>
        </p:txBody>
      </p:sp>
      <p:pic>
        <p:nvPicPr>
          <p:cNvPr id="160" name="Google Shape;160;p22"/>
          <p:cNvPicPr preferRelativeResize="0"/>
          <p:nvPr/>
        </p:nvPicPr>
        <p:blipFill>
          <a:blip r:embed="rId3">
            <a:alphaModFix/>
          </a:blip>
          <a:stretch>
            <a:fillRect/>
          </a:stretch>
        </p:blipFill>
        <p:spPr>
          <a:xfrm>
            <a:off x="4419085" y="3441967"/>
            <a:ext cx="3238500" cy="2501900"/>
          </a:xfrm>
          <a:prstGeom prst="rect">
            <a:avLst/>
          </a:prstGeom>
          <a:noFill/>
          <a:ln>
            <a:noFill/>
          </a:ln>
        </p:spPr>
      </p:pic>
      <p:sp>
        <p:nvSpPr>
          <p:cNvPr id="161" name="Google Shape;161;p22"/>
          <p:cNvSpPr txBox="1"/>
          <p:nvPr/>
        </p:nvSpPr>
        <p:spPr>
          <a:xfrm>
            <a:off x="156933" y="1068967"/>
            <a:ext cx="11762800" cy="1805326"/>
          </a:xfrm>
          <a:prstGeom prst="rect">
            <a:avLst/>
          </a:prstGeom>
          <a:noFill/>
          <a:ln>
            <a:noFill/>
          </a:ln>
        </p:spPr>
        <p:txBody>
          <a:bodyPr spcFirstLastPara="1" wrap="square" lIns="121900" tIns="121900" rIns="121900" bIns="121900" anchor="t" anchorCtr="0">
            <a:spAutoFit/>
          </a:bodyPr>
          <a:lstStyle/>
          <a:p>
            <a:pPr algn="ctr"/>
            <a:r>
              <a:rPr lang="en-GB" sz="2533" dirty="0">
                <a:solidFill>
                  <a:schemeClr val="dk1"/>
                </a:solidFill>
                <a:latin typeface="Trebuchet MS"/>
                <a:ea typeface="Trebuchet MS"/>
                <a:cs typeface="Trebuchet MS"/>
                <a:sym typeface="Trebuchet MS"/>
              </a:rPr>
              <a:t>Christians do not accept these conclusions. They think that there are solutions to the problem of evil that attempt to overcome its challenges. Last lesson we looked at the biblical and practical solutions. This lesson will focus on two theodicies or theoretical approaches the problem of evil and suffering. </a:t>
            </a:r>
            <a:endParaRPr sz="2533" dirty="0">
              <a:solidFill>
                <a:schemeClr val="dk1"/>
              </a:solidFill>
              <a:latin typeface="Trebuchet MS"/>
              <a:ea typeface="Trebuchet MS"/>
              <a:cs typeface="Trebuchet MS"/>
              <a:sym typeface="Trebuchet MS"/>
            </a:endParaRPr>
          </a:p>
        </p:txBody>
      </p:sp>
      <p:sp>
        <p:nvSpPr>
          <p:cNvPr id="162" name="Google Shape;162;p22"/>
          <p:cNvSpPr/>
          <p:nvPr/>
        </p:nvSpPr>
        <p:spPr>
          <a:xfrm>
            <a:off x="530667" y="3379167"/>
            <a:ext cx="3550000" cy="2925600"/>
          </a:xfrm>
          <a:prstGeom prst="roundRect">
            <a:avLst>
              <a:gd name="adj" fmla="val 16667"/>
            </a:avLst>
          </a:prstGeom>
          <a:solidFill>
            <a:srgbClr val="FFD166"/>
          </a:solidFill>
          <a:ln>
            <a:noFill/>
          </a:ln>
        </p:spPr>
        <p:txBody>
          <a:bodyPr spcFirstLastPara="1" wrap="square" lIns="121900" tIns="121900" rIns="121900" bIns="121900" anchor="ctr" anchorCtr="0">
            <a:noAutofit/>
          </a:bodyPr>
          <a:lstStyle/>
          <a:p>
            <a:pPr algn="ctr">
              <a:buClr>
                <a:schemeClr val="dk1"/>
              </a:buClr>
              <a:buSzPts val="1100"/>
            </a:pPr>
            <a:r>
              <a:rPr lang="en-GB" sz="3067" b="1" dirty="0">
                <a:solidFill>
                  <a:schemeClr val="dk1"/>
                </a:solidFill>
                <a:latin typeface="Trebuchet MS"/>
                <a:ea typeface="Trebuchet MS"/>
                <a:cs typeface="Trebuchet MS"/>
                <a:sym typeface="Trebuchet MS"/>
              </a:rPr>
              <a:t>The Augustinian Theodicy and the defence from free will </a:t>
            </a:r>
            <a:endParaRPr sz="2400" dirty="0"/>
          </a:p>
        </p:txBody>
      </p:sp>
      <p:sp>
        <p:nvSpPr>
          <p:cNvPr id="163" name="Google Shape;163;p22"/>
          <p:cNvSpPr/>
          <p:nvPr/>
        </p:nvSpPr>
        <p:spPr>
          <a:xfrm>
            <a:off x="7996033" y="3379167"/>
            <a:ext cx="3550000" cy="2925600"/>
          </a:xfrm>
          <a:prstGeom prst="roundRect">
            <a:avLst>
              <a:gd name="adj" fmla="val 16667"/>
            </a:avLst>
          </a:prstGeom>
          <a:solidFill>
            <a:srgbClr val="118AB2"/>
          </a:solidFill>
          <a:ln>
            <a:noFill/>
          </a:ln>
        </p:spPr>
        <p:txBody>
          <a:bodyPr spcFirstLastPara="1" wrap="square" lIns="121900" tIns="121900" rIns="121900" bIns="121900" anchor="ctr" anchorCtr="0">
            <a:noAutofit/>
          </a:bodyPr>
          <a:lstStyle/>
          <a:p>
            <a:pPr algn="ctr">
              <a:buClr>
                <a:schemeClr val="dk1"/>
              </a:buClr>
              <a:buSzPts val="1100"/>
            </a:pPr>
            <a:r>
              <a:rPr lang="en-GB" sz="3067" b="1" dirty="0">
                <a:solidFill>
                  <a:schemeClr val="dk1"/>
                </a:solidFill>
                <a:latin typeface="Trebuchet MS"/>
                <a:ea typeface="Trebuchet MS"/>
                <a:cs typeface="Trebuchet MS"/>
                <a:sym typeface="Trebuchet MS"/>
              </a:rPr>
              <a:t>The John Hick Theodicy and the vale of soul making</a:t>
            </a:r>
            <a:endParaRPr sz="3067" b="1" dirty="0">
              <a:latin typeface="Trebuchet MS"/>
              <a:ea typeface="Trebuchet MS"/>
              <a:cs typeface="Trebuchet MS"/>
              <a:sym typeface="Trebuchet MS"/>
            </a:endParaRPr>
          </a:p>
        </p:txBody>
      </p:sp>
      <p:pic>
        <p:nvPicPr>
          <p:cNvPr id="2" name="Picture 1" descr="A black background with yellow text and a duck&#10;&#10;Description automatically generated">
            <a:extLst>
              <a:ext uri="{FF2B5EF4-FFF2-40B4-BE49-F238E27FC236}">
                <a16:creationId xmlns:a16="http://schemas.microsoft.com/office/drawing/2014/main" id="{3E00E38D-55CD-BA2D-A9F1-36BA60E22516}"/>
              </a:ext>
            </a:extLst>
          </p:cNvPr>
          <p:cNvPicPr>
            <a:picLocks noChangeAspect="1"/>
          </p:cNvPicPr>
          <p:nvPr/>
        </p:nvPicPr>
        <p:blipFill rotWithShape="1">
          <a:blip r:embed="rId4">
            <a:extLst>
              <a:ext uri="{28A0092B-C50C-407E-A947-70E740481C1C}">
                <a14:useLocalDpi xmlns:a14="http://schemas.microsoft.com/office/drawing/2010/main" val="0"/>
              </a:ext>
            </a:extLst>
          </a:blip>
          <a:srcRect l="21124" t="20713" r="57327" b="51386"/>
          <a:stretch/>
        </p:blipFill>
        <p:spPr>
          <a:xfrm>
            <a:off x="11465072" y="6075804"/>
            <a:ext cx="604111" cy="78219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98</TotalTime>
  <Words>2204</Words>
  <Application>Microsoft Office PowerPoint</Application>
  <PresentationFormat>Widescreen</PresentationFormat>
  <Paragraphs>214</Paragraphs>
  <Slides>22</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Abadi</vt:lpstr>
      <vt:lpstr>Aptos</vt:lpstr>
      <vt:lpstr>Aptos Display</vt:lpstr>
      <vt:lpstr>Arial</vt:lpstr>
      <vt:lpstr>Tenorite</vt:lpstr>
      <vt:lpstr>Trebuchet MS</vt:lpstr>
      <vt:lpstr>Office Theme</vt:lpstr>
      <vt:lpstr>PowerPoint Presentation</vt:lpstr>
      <vt:lpstr>The problem of evil and suffering: is there a solution?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problem of evil and suffering: is there a solution?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Notes for the teacher…</dc:title>
  <dc:creator>Jake Womack</dc:creator>
  <cp:lastModifiedBy>Alastair Ross</cp:lastModifiedBy>
  <cp:revision>4</cp:revision>
  <dcterms:created xsi:type="dcterms:W3CDTF">2024-03-26T17:08:58Z</dcterms:created>
  <dcterms:modified xsi:type="dcterms:W3CDTF">2024-04-11T15:33:14Z</dcterms:modified>
</cp:coreProperties>
</file>