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FDA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3A7A61-34B5-2F05-916D-2379A2AEA7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C4FF36-09EA-0977-8E4C-2768A34E47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EF27F4-4DDB-89E9-5435-6D7D6B1E40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6DF99-4E80-1A46-40A1-06B3AD60F8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B7F7E-2042-839C-BFDA-04344FB1A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26520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8540CA-B728-0B81-3DA8-BF71AAFD0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F04E513-355A-0EC2-BA23-0FA3A646C9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84ECD4-9F0E-A8AB-A4DB-EAE5CE24E7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FCCEFC-7A3B-1FE0-AE9A-BB9E59C53B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0FDC64-5EF9-F45E-FFDC-9936076E0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7257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200DB9-73F8-A938-BEE7-7F99B4116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D2465C5-3619-7B10-CBF7-A83CD6C30D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DC8CE3-B1DA-D15B-2333-290347C763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916006-2CCB-3DE5-72AF-9D3D952632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603812-0C65-5711-1FA7-5F2F5E27A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79933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37EBC-B5A4-FBED-6B45-46DF702E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AC9DB4-BBB9-D321-4FD0-0E63DCEEC4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E38484-5B54-C092-121F-8D2A74C07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FB66FA-DD9F-4E95-1178-3DE6D0D0D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EE859-78A0-4572-7366-95C7DAF65F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9792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4FFE5-4350-C642-EB1A-A6F6E29EF6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4CDC9A-DDA3-54E8-DCF7-5263DC3F5C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AEBC11-F0B8-4D78-0FE9-00415508E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23D1E9-91C9-DC0E-58E8-9C3A8BB25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FE5C00-A8BA-C5CB-1619-ECD0F519F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24676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871A13-D344-17A4-592D-BCAAB5CA46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F87EA9-4E7E-B4FB-727E-B0F1579221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4C6E7-4AFF-21E1-A1B1-76246D6E1E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D150E7-A260-DE67-121D-44BB72128A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1DE5C4-CDCF-E440-777B-D105E4FF2D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8EE232-A411-46FA-53E2-065BB8B94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16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7315E-82B5-E015-E5B6-904D804F8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6EB3F1-C5D5-2CA5-40EA-5F49FF5AC2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263F5B-2F8D-F0F2-086B-4FD7C3809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574444-3A68-757E-B392-241EAAAD06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AB902F-1082-9A4B-6D56-7D46B8BB1D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345D27-6C85-F7DE-AD30-3995BE0D3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4FB04EF-18D1-F65D-F3FA-69FE4C28C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72BC99-096C-7697-B86B-42332CFCC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6509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8AAF0D-18F0-B82E-2D40-BBD72A8E97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650634-542D-A55D-4E14-0073CFD35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584EAE-6473-313C-ABC0-7891F0E1AC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CFEF1B-BA23-7C5E-22F9-90279FF02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26049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C33963-020C-04E0-0AA6-84A023D8C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E53D13-5C94-8E57-5320-9A07B392E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487E4D5-6B43-2302-23EE-3FDA2C765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588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690ABC-992C-A8A5-A857-E052C13106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53A47E-362B-18C8-9BD0-2ED32549D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02BE0E-2668-2336-2C57-04ED606CC7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5B597-30F2-3BEB-FC7E-DBC89F4CFD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4306C4-DCEA-7191-B8CC-6AB520ADBB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D64348-8E1D-37B5-6FCD-45E3823205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74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A3B79-BF71-3032-1389-E81E5A5EEA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2B039B8-286B-7768-09E3-7756253D52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0A0D3-9498-6536-765A-FC705F1157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6D119-ECCC-4FC6-09E9-8F34631B95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273B77-E17F-D497-0F10-C497229D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DF6C94-E0A6-4159-8B75-BF37CF3AC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232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EB5A21C-EDB5-F1D6-9248-A847FEB2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ED8A43-9DA9-28CC-B1EC-C754126007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2F749-858D-7DDA-69A4-9A010D8058D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C09F744-02C7-47DD-A852-AA1F9CC69E6E}" type="datetimeFigureOut">
              <a:rPr lang="en-GB" smtClean="0"/>
              <a:t>30/03/2024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34BF8-0933-9D08-6DEB-EAC0930D117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62EBA4-FAE1-DA5C-751E-5C5376323C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6659A58-E0FC-4BE2-A56B-D7D02838931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0682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171DE5B-E81E-3AFF-33CA-3D6314F927F9}"/>
              </a:ext>
            </a:extLst>
          </p:cNvPr>
          <p:cNvSpPr txBox="1"/>
          <p:nvPr/>
        </p:nvSpPr>
        <p:spPr>
          <a:xfrm>
            <a:off x="474640" y="221574"/>
            <a:ext cx="53905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400" b="1" dirty="0">
                <a:solidFill>
                  <a:schemeClr val="dk1"/>
                </a:solidFill>
                <a:latin typeface="Tenorite" panose="00000500000000000000" pitchFamily="2" charset="0"/>
              </a:rPr>
              <a:t>Unit 3.1: What is religion?</a:t>
            </a:r>
          </a:p>
        </p:txBody>
      </p:sp>
      <p:sp>
        <p:nvSpPr>
          <p:cNvPr id="8" name="Google Shape;61;p14">
            <a:extLst>
              <a:ext uri="{FF2B5EF4-FFF2-40B4-BE49-F238E27FC236}">
                <a16:creationId xmlns:a16="http://schemas.microsoft.com/office/drawing/2014/main" id="{7C278DBE-DD66-A078-7261-A42865534D8A}"/>
              </a:ext>
            </a:extLst>
          </p:cNvPr>
          <p:cNvSpPr/>
          <p:nvPr/>
        </p:nvSpPr>
        <p:spPr>
          <a:xfrm>
            <a:off x="243841" y="2004776"/>
            <a:ext cx="5852160" cy="430211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3000" dirty="0">
              <a:solidFill>
                <a:schemeClr val="dk1"/>
              </a:solidFill>
              <a:highlight>
                <a:srgbClr val="FFFFFF"/>
              </a:highlight>
              <a:latin typeface="Trebuchet MS"/>
              <a:ea typeface="Trebuchet MS"/>
              <a:cs typeface="Trebuchet MS"/>
              <a:sym typeface="Trebuchet MS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80054B64-86D0-85FC-9471-8352F1C502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828648"/>
              </p:ext>
            </p:extLst>
          </p:nvPr>
        </p:nvGraphicFramePr>
        <p:xfrm>
          <a:off x="895763" y="2004776"/>
          <a:ext cx="4990970" cy="43021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55539">
                  <a:extLst>
                    <a:ext uri="{9D8B030D-6E8A-4147-A177-3AD203B41FA5}">
                      <a16:colId xmlns:a16="http://schemas.microsoft.com/office/drawing/2014/main" val="1086817522"/>
                    </a:ext>
                  </a:extLst>
                </a:gridCol>
                <a:gridCol w="3035431">
                  <a:extLst>
                    <a:ext uri="{9D8B030D-6E8A-4147-A177-3AD203B41FA5}">
                      <a16:colId xmlns:a16="http://schemas.microsoft.com/office/drawing/2014/main" val="2743139585"/>
                    </a:ext>
                  </a:extLst>
                </a:gridCol>
              </a:tblGrid>
              <a:tr h="367238">
                <a:tc gridSpan="2">
                  <a:txBody>
                    <a:bodyPr/>
                    <a:lstStyle/>
                    <a:p>
                      <a:pPr algn="ctr"/>
                      <a:r>
                        <a:rPr lang="en-GB" sz="18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Key</a:t>
                      </a:r>
                      <a:r>
                        <a:rPr lang="en-GB" sz="1800" dirty="0">
                          <a:latin typeface="Tenorite" panose="00000500000000000000" pitchFamily="2" charset="0"/>
                        </a:rPr>
                        <a:t> </a:t>
                      </a:r>
                      <a:r>
                        <a:rPr lang="en-GB" sz="1800" dirty="0">
                          <a:solidFill>
                            <a:schemeClr val="tx1"/>
                          </a:solidFill>
                          <a:latin typeface="Tenorite" panose="00000500000000000000" pitchFamily="2" charset="0"/>
                        </a:rPr>
                        <a:t>terms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GB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8394995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Institutional Worldview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dk1"/>
                          </a:solidFill>
                          <a:latin typeface="Tenorite" panose="00000500000000000000" pitchFamily="2" charset="0"/>
                          <a:ea typeface="Trebuchet MS"/>
                          <a:cs typeface="Trebuchet MS"/>
                          <a:sym typeface="Trebuchet MS"/>
                        </a:rPr>
                        <a:t>A worldview held by a group to promote a certain way of life.</a:t>
                      </a:r>
                      <a:endParaRPr lang="en-GB" sz="1200" b="1" dirty="0">
                        <a:solidFill>
                          <a:schemeClr val="dk1"/>
                        </a:solidFill>
                        <a:latin typeface="Tenorite" panose="00000500000000000000" pitchFamily="2" charset="0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endParaRPr lang="en-GB" sz="1200" dirty="0">
                        <a:latin typeface="Tenorite" panose="000005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0766285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Personal Worldview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Tenorite" panose="00000500000000000000" pitchFamily="2" charset="0"/>
                        </a:rPr>
                        <a:t>A person’s way of understanding, experiencing and responding to the world.</a:t>
                      </a:r>
                      <a:endParaRPr lang="en-GB" sz="1200" b="1" dirty="0">
                        <a:latin typeface="Tenorite" panose="00000500000000000000" pitchFamily="2" charset="0"/>
                        <a:ea typeface="Comfortaa"/>
                        <a:cs typeface="Comfortaa"/>
                        <a:sym typeface="Comfortaa"/>
                      </a:endParaRPr>
                    </a:p>
                    <a:p>
                      <a:endParaRPr lang="en-GB" sz="1200" dirty="0">
                        <a:latin typeface="Tenorite" panose="000005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61881836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Agnosticism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Tenorite" panose="00000500000000000000" pitchFamily="2" charset="0"/>
                        </a:rPr>
                        <a:t>A person who believes that you can’t be sure if God exists. </a:t>
                      </a:r>
                    </a:p>
                    <a:p>
                      <a:endParaRPr lang="en-GB" sz="1200" dirty="0">
                        <a:latin typeface="Tenorite" panose="000005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33803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Atheism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Tenorite" panose="00000500000000000000" pitchFamily="2" charset="0"/>
                        </a:rPr>
                        <a:t>A person who disbelieves or lacks belief in the existence a god or gods. </a:t>
                      </a:r>
                    </a:p>
                    <a:p>
                      <a:endParaRPr lang="en-GB" sz="1200" dirty="0">
                        <a:latin typeface="Tenorite" panose="000005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2360135"/>
                  </a:ext>
                </a:extLst>
              </a:tr>
              <a:tr h="603967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Antitheism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latin typeface="Tenorite" panose="00000500000000000000" pitchFamily="2" charset="0"/>
                        </a:rPr>
                        <a:t>The belief that there is no God and that others should not believe either. </a:t>
                      </a:r>
                      <a:endParaRPr lang="en-GB" sz="1200" dirty="0">
                        <a:solidFill>
                          <a:srgbClr val="000000"/>
                        </a:solidFill>
                        <a:latin typeface="Tenorite" panose="00000500000000000000" pitchFamily="2" charset="0"/>
                      </a:endParaRPr>
                    </a:p>
                    <a:p>
                      <a:endParaRPr lang="en-GB" sz="1200" dirty="0">
                        <a:latin typeface="Tenorite" panose="00000500000000000000" pitchFamily="2" charset="0"/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77567"/>
                  </a:ext>
                </a:extLst>
              </a:tr>
              <a:tr h="367238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Lenses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The disciplines we use  to evaluate things.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38788772"/>
                  </a:ext>
                </a:extLst>
              </a:tr>
              <a:tr h="367238"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Theism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latin typeface="Tenorite" panose="00000500000000000000" pitchFamily="2" charset="0"/>
                        </a:rPr>
                        <a:t>The belief in a god or gods.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6050241"/>
                  </a:ext>
                </a:extLst>
              </a:tr>
            </a:tbl>
          </a:graphicData>
        </a:graphic>
      </p:graphicFrame>
      <p:sp>
        <p:nvSpPr>
          <p:cNvPr id="9" name="Google Shape;61;p14">
            <a:extLst>
              <a:ext uri="{FF2B5EF4-FFF2-40B4-BE49-F238E27FC236}">
                <a16:creationId xmlns:a16="http://schemas.microsoft.com/office/drawing/2014/main" id="{D5817F6E-FB38-8BBE-21F7-90239520F850}"/>
              </a:ext>
            </a:extLst>
          </p:cNvPr>
          <p:cNvSpPr/>
          <p:nvPr/>
        </p:nvSpPr>
        <p:spPr>
          <a:xfrm>
            <a:off x="6535916" y="452407"/>
            <a:ext cx="5249161" cy="1828864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b="1" dirty="0">
                <a:solidFill>
                  <a:schemeClr val="tx1"/>
                </a:solidFill>
              </a:rPr>
              <a:t>Key Questions</a:t>
            </a:r>
            <a:endParaRPr lang="en-GB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What is meant by religion and worldviews?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Why is there diversity within belief?</a:t>
            </a:r>
            <a:endParaRPr lang="en-GB" sz="1200" dirty="0"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How do worldviews change?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Why do some worldviews change less?</a:t>
            </a:r>
            <a:endParaRPr lang="en-GB" sz="1200" dirty="0"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What differences are there in non-religious worldviews?</a:t>
            </a: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How do worldviews impact our reality?</a:t>
            </a:r>
            <a:endParaRPr sz="1200" dirty="0">
              <a:solidFill>
                <a:schemeClr val="dk1"/>
              </a:solidFill>
              <a:highlight>
                <a:srgbClr val="FFFFFF"/>
              </a:highlight>
              <a:latin typeface="Tenorite" panose="00000500000000000000" pitchFamily="2" charset="0"/>
              <a:ea typeface="Trebuchet MS"/>
              <a:cs typeface="Trebuchet MS"/>
              <a:sym typeface="Trebuchet MS"/>
            </a:endParaRPr>
          </a:p>
        </p:txBody>
      </p:sp>
      <p:sp>
        <p:nvSpPr>
          <p:cNvPr id="10" name="Google Shape;61;p14">
            <a:extLst>
              <a:ext uri="{FF2B5EF4-FFF2-40B4-BE49-F238E27FC236}">
                <a16:creationId xmlns:a16="http://schemas.microsoft.com/office/drawing/2014/main" id="{A500E655-EC87-A131-D0D1-1E32A5BFEA31}"/>
              </a:ext>
            </a:extLst>
          </p:cNvPr>
          <p:cNvSpPr/>
          <p:nvPr/>
        </p:nvSpPr>
        <p:spPr>
          <a:xfrm>
            <a:off x="6535918" y="2438400"/>
            <a:ext cx="5249160" cy="2138937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b="1" dirty="0">
                <a:solidFill>
                  <a:schemeClr val="tx1"/>
                </a:solidFill>
              </a:rPr>
              <a:t>Key information </a:t>
            </a:r>
            <a:endParaRPr lang="en-GB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285750" lvl="0" indent="-2857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GB" sz="1200" dirty="0">
                <a:effectLst/>
                <a:latin typeface="Tenorite" panose="00000500000000000000" pitchFamily="2" charset="0"/>
                <a:ea typeface="Times New Roman" panose="02020603050405020304" pitchFamily="18" charset="0"/>
              </a:rPr>
              <a:t>46.2% of the UK described themselves as Christian.</a:t>
            </a:r>
          </a:p>
          <a:p>
            <a:pPr marL="285750" lvl="0" indent="-28575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37.2% of the UK described themselves as non-religious.</a:t>
            </a:r>
            <a:endParaRPr lang="en-GB" sz="1200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marL="285750" indent="-285750" algn="ctr">
              <a:lnSpc>
                <a:spcPct val="115000"/>
              </a:lnSpc>
              <a:buClr>
                <a:schemeClr val="dk1"/>
              </a:buClr>
              <a:buSzPts val="1100"/>
              <a:buFont typeface="Arial" panose="020B0604020202020204" pitchFamily="34" charset="0"/>
              <a:buChar char="•"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Since 2011, the Hindu, Sikh, and Jewish populations have stayed broadly the same.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buFont typeface="Arial" panose="020B0604020202020204" pitchFamily="34" charset="0"/>
              <a:buChar char="•"/>
              <a:tabLst/>
              <a:defRPr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There has been an increase in other religious groups including Paganism, Shamanism, Wicca, and Jainism. </a:t>
            </a:r>
          </a:p>
          <a:p>
            <a:pPr marR="0" lvl="0" algn="ctr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prstClr val="black"/>
              </a:buClr>
              <a:buSzPts val="1100"/>
              <a:tabLst/>
              <a:defRPr/>
            </a:pPr>
            <a:r>
              <a:rPr lang="en-GB" sz="1200" dirty="0">
                <a:solidFill>
                  <a:schemeClr val="dk1"/>
                </a:solidFill>
                <a:highlight>
                  <a:srgbClr val="FFFFFF"/>
                </a:highlight>
                <a:latin typeface="Tenorite" panose="00000500000000000000" pitchFamily="2" charset="0"/>
                <a:ea typeface="Trebuchet MS"/>
                <a:cs typeface="Trebuchet MS"/>
                <a:sym typeface="Trebuchet MS"/>
              </a:rPr>
              <a:t>Source: </a:t>
            </a:r>
            <a:r>
              <a:rPr kumimoji="0" lang="en-GB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enorite" panose="00000500000000000000" pitchFamily="2" charset="0"/>
                <a:ea typeface="Times New Roman" panose="02020603050405020304" pitchFamily="18" charset="0"/>
              </a:rPr>
              <a:t>National Census 2021</a:t>
            </a:r>
          </a:p>
        </p:txBody>
      </p:sp>
      <p:sp>
        <p:nvSpPr>
          <p:cNvPr id="11" name="Google Shape;61;p14">
            <a:extLst>
              <a:ext uri="{FF2B5EF4-FFF2-40B4-BE49-F238E27FC236}">
                <a16:creationId xmlns:a16="http://schemas.microsoft.com/office/drawing/2014/main" id="{0772A6DA-12E7-7DDB-FF28-39B43CCBDB48}"/>
              </a:ext>
            </a:extLst>
          </p:cNvPr>
          <p:cNvSpPr/>
          <p:nvPr/>
        </p:nvSpPr>
        <p:spPr>
          <a:xfrm rot="16200000">
            <a:off x="5966945" y="5405578"/>
            <a:ext cx="1894001" cy="55177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1400" b="1" dirty="0">
                <a:solidFill>
                  <a:schemeClr val="tx1"/>
                </a:solidFill>
              </a:rPr>
              <a:t>Useful links</a:t>
            </a:r>
            <a:endParaRPr lang="en-GB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A93F192-64E9-2308-E70D-CCFCC9C230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84050" y="5718780"/>
            <a:ext cx="909687" cy="909687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57E8E12-65D0-64EA-C8D1-82DAE7456F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4050" y="4734466"/>
            <a:ext cx="909687" cy="909687"/>
          </a:xfrm>
          <a:prstGeom prst="rect">
            <a:avLst/>
          </a:prstGeom>
        </p:spPr>
      </p:pic>
      <p:sp>
        <p:nvSpPr>
          <p:cNvPr id="16" name="Google Shape;61;p14">
            <a:extLst>
              <a:ext uri="{FF2B5EF4-FFF2-40B4-BE49-F238E27FC236}">
                <a16:creationId xmlns:a16="http://schemas.microsoft.com/office/drawing/2014/main" id="{68030D87-36CA-B988-92B7-964A92CB8B5D}"/>
              </a:ext>
            </a:extLst>
          </p:cNvPr>
          <p:cNvSpPr/>
          <p:nvPr/>
        </p:nvSpPr>
        <p:spPr>
          <a:xfrm>
            <a:off x="8247948" y="4734465"/>
            <a:ext cx="1168493" cy="90968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2021 National Census</a:t>
            </a:r>
          </a:p>
        </p:txBody>
      </p:sp>
      <p:sp>
        <p:nvSpPr>
          <p:cNvPr id="17" name="Google Shape;61;p14">
            <a:extLst>
              <a:ext uri="{FF2B5EF4-FFF2-40B4-BE49-F238E27FC236}">
                <a16:creationId xmlns:a16="http://schemas.microsoft.com/office/drawing/2014/main" id="{67CD79A0-4664-2B0B-7591-4338B0453354}"/>
              </a:ext>
            </a:extLst>
          </p:cNvPr>
          <p:cNvSpPr/>
          <p:nvPr/>
        </p:nvSpPr>
        <p:spPr>
          <a:xfrm>
            <a:off x="8247948" y="5767319"/>
            <a:ext cx="1168493" cy="90968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1400" b="1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What is your worldview?</a:t>
            </a:r>
          </a:p>
        </p:txBody>
      </p:sp>
      <p:sp>
        <p:nvSpPr>
          <p:cNvPr id="19" name="Google Shape;61;p14">
            <a:extLst>
              <a:ext uri="{FF2B5EF4-FFF2-40B4-BE49-F238E27FC236}">
                <a16:creationId xmlns:a16="http://schemas.microsoft.com/office/drawing/2014/main" id="{5024AD41-6ADA-58E8-BD1B-D53A37C37268}"/>
              </a:ext>
            </a:extLst>
          </p:cNvPr>
          <p:cNvSpPr/>
          <p:nvPr/>
        </p:nvSpPr>
        <p:spPr>
          <a:xfrm>
            <a:off x="10616584" y="4734465"/>
            <a:ext cx="1168493" cy="909686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sz="1400" b="1" dirty="0">
                <a:latin typeface="Calibri" panose="020F0502020204030204" pitchFamily="34" charset="0"/>
                <a:ea typeface="Times New Roman" panose="02020603050405020304" pitchFamily="18" charset="0"/>
              </a:rPr>
              <a:t>Nobody Stands Nowhere</a:t>
            </a:r>
            <a:endParaRPr lang="en-GB" sz="1400" b="1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2C499603-2741-85E4-F235-F998C1DBC9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91054" y="4749241"/>
            <a:ext cx="894910" cy="894910"/>
          </a:xfrm>
          <a:prstGeom prst="rect">
            <a:avLst/>
          </a:prstGeom>
        </p:spPr>
      </p:pic>
      <p:pic>
        <p:nvPicPr>
          <p:cNvPr id="4" name="Picture 3" descr="A black background with yellow text and a duck&#10;&#10;Description automatically generated">
            <a:extLst>
              <a:ext uri="{FF2B5EF4-FFF2-40B4-BE49-F238E27FC236}">
                <a16:creationId xmlns:a16="http://schemas.microsoft.com/office/drawing/2014/main" id="{1EB9B5B7-363C-9CFF-37BD-C63FC9F04D6C}"/>
              </a:ext>
            </a:extLst>
          </p:cNvPr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124" t="20713" r="57327" b="51386"/>
          <a:stretch/>
        </p:blipFill>
        <p:spPr>
          <a:xfrm>
            <a:off x="11140287" y="5942585"/>
            <a:ext cx="604111" cy="782196"/>
          </a:xfrm>
          <a:prstGeom prst="rect">
            <a:avLst/>
          </a:prstGeom>
        </p:spPr>
      </p:pic>
      <p:sp>
        <p:nvSpPr>
          <p:cNvPr id="2" name="Google Shape;61;p14">
            <a:extLst>
              <a:ext uri="{FF2B5EF4-FFF2-40B4-BE49-F238E27FC236}">
                <a16:creationId xmlns:a16="http://schemas.microsoft.com/office/drawing/2014/main" id="{394239A9-981E-9C0C-74D3-D2890A6062F5}"/>
              </a:ext>
            </a:extLst>
          </p:cNvPr>
          <p:cNvSpPr/>
          <p:nvPr/>
        </p:nvSpPr>
        <p:spPr>
          <a:xfrm>
            <a:off x="243840" y="792479"/>
            <a:ext cx="4551680" cy="1040625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r>
              <a:rPr lang="en-GB" b="1" dirty="0">
                <a:solidFill>
                  <a:schemeClr val="tx1"/>
                </a:solidFill>
                <a:latin typeface="Tenorite" panose="00000500000000000000" pitchFamily="2" charset="0"/>
              </a:rPr>
              <a:t>Prior Knowledge</a:t>
            </a: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1400" b="1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1400" b="1" dirty="0">
              <a:latin typeface="Tenorite" panose="00000500000000000000" pitchFamily="2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buClr>
                <a:schemeClr val="dk1"/>
              </a:buClr>
              <a:buSzPts val="1100"/>
            </a:pPr>
            <a:endParaRPr lang="en-GB" sz="1400" b="1" dirty="0">
              <a:effectLst/>
              <a:latin typeface="Tenorite" panose="00000500000000000000" pitchFamily="2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671843C-680F-2EED-0C96-4D2D5350F292}"/>
              </a:ext>
            </a:extLst>
          </p:cNvPr>
          <p:cNvSpPr txBox="1"/>
          <p:nvPr/>
        </p:nvSpPr>
        <p:spPr>
          <a:xfrm>
            <a:off x="895764" y="6478560"/>
            <a:ext cx="508518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>
                <a:latin typeface="Tenorite" panose="00000500000000000000" pitchFamily="2" charset="0"/>
              </a:rPr>
              <a:t>Knowledge Organiser for Believing and Belonging © Pennine Learning Associates Ltd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D6CC1E7-B5E5-B1EB-C8FF-288A4F6EFB0E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85055" y="652639"/>
            <a:ext cx="1180465" cy="1180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7355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237</Words>
  <Application>Microsoft Office PowerPoint</Application>
  <PresentationFormat>Widescreen</PresentationFormat>
  <Paragraphs>36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Tenorite</vt:lpstr>
      <vt:lpstr>Trebuchet MS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Jake Womack</dc:creator>
  <cp:lastModifiedBy>Alastair Ross</cp:lastModifiedBy>
  <cp:revision>5</cp:revision>
  <dcterms:created xsi:type="dcterms:W3CDTF">2024-03-26T17:19:45Z</dcterms:created>
  <dcterms:modified xsi:type="dcterms:W3CDTF">2024-03-30T12:59:02Z</dcterms:modified>
</cp:coreProperties>
</file>