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7A61-34B5-2F05-916D-2379A2AEA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C4FF36-09EA-0977-8E4C-2768A34E4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F27F4-4DDB-89E9-5435-6D7D6B1E4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6DF99-4E80-1A46-40A1-06B3AD60F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B7F7E-2042-839C-BFDA-04344FB1A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652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540CA-B728-0B81-3DA8-BF71AAFD0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4E513-355A-0EC2-BA23-0FA3A646C9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4ECD4-9F0E-A8AB-A4DB-EAE5CE24E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CCEFC-7A3B-1FE0-AE9A-BB9E59C53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FDC64-5EF9-F45E-FFDC-9936076E0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257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200DB9-73F8-A938-BEE7-7F99B41167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2465C5-3619-7B10-CBF7-A83CD6C30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C8CE3-B1DA-D15B-2333-290347C76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16006-2CCB-3DE5-72AF-9D3D95263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03812-0C65-5711-1FA7-5F2F5E27A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993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37EBC-B5A4-FBED-6B45-46DF702EA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C9DB4-BBB9-D321-4FD0-0E63DCEEC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E38484-5B54-C092-121F-8D2A74C07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B66FA-DD9F-4E95-1178-3DE6D0D0D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EE859-78A0-4572-7366-95C7DAF65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792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4FFE5-4350-C642-EB1A-A6F6E29EF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4CDC9A-DDA3-54E8-DCF7-5263DC3F5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AEBC11-F0B8-4D78-0FE9-00415508E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3D1E9-91C9-DC0E-58E8-9C3A8BB25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E5C00-A8BA-C5CB-1619-ECD0F519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467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71A13-D344-17A4-592D-BCAAB5CA4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87EA9-4E7E-B4FB-727E-B0F1579221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54C6E7-4AFF-21E1-A1B1-76246D6E1E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D150E7-A260-DE67-121D-44BB72128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1DE5C4-CDCF-E440-777B-D105E4FF2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8EE232-A411-46FA-53E2-065BB8B94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6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7315E-82B5-E015-E5B6-904D804F8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6EB3F1-C5D5-2CA5-40EA-5F49FF5AC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263F5B-2F8D-F0F2-086B-4FD7C3809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574444-3A68-757E-B392-241EAAAD06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AB902F-1082-9A4B-6D56-7D46B8BB1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345D27-6C85-F7DE-AD30-3995BE0D3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FB04EF-18D1-F65D-F3FA-69FE4C28C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72BC99-096C-7697-B86B-42332CFCC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509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AAF0D-18F0-B82E-2D40-BBD72A8E9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650634-542D-A55D-4E14-0073CFD35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584EAE-6473-313C-ABC0-7891F0E1A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CFEF1B-BA23-7C5E-22F9-90279FF02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604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C33963-020C-04E0-0AA6-84A023D8C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E53D13-5C94-8E57-5320-9A07B392E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87E4D5-6B43-2302-23EE-3FDA2C765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88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90ABC-992C-A8A5-A857-E052C1310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3A47E-362B-18C8-9BD0-2ED32549D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02BE0E-2668-2336-2C57-04ED606CC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E5B597-30F2-3BEB-FC7E-DBC89F4CF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4306C4-DCEA-7191-B8CC-6AB520ADB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D64348-8E1D-37B5-6FCD-45E382320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74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A3B79-BF71-3032-1389-E81E5A5EE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B039B8-286B-7768-09E3-7756253D52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0A0D3-9498-6536-765A-FC705F115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46D119-ECCC-4FC6-09E9-8F34631B9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273B77-E17F-D497-0F10-C497229D9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F6C94-E0A6-4159-8B75-BF37CF3AC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32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B5A21C-EDB5-F1D6-9248-A847FEB24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D8A43-9DA9-28CC-B1EC-C75412600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2F749-858D-7DDA-69A4-9A010D8058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09F744-02C7-47DD-A852-AA1F9CC69E6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34BF8-0933-9D08-6DEB-EAC0930D1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2EBA4-FAE1-DA5C-751E-5C5376323C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682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71DE5B-E81E-3AFF-33CA-3D6314F927F9}"/>
              </a:ext>
            </a:extLst>
          </p:cNvPr>
          <p:cNvSpPr txBox="1"/>
          <p:nvPr/>
        </p:nvSpPr>
        <p:spPr>
          <a:xfrm>
            <a:off x="259296" y="221574"/>
            <a:ext cx="80820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dk1"/>
                </a:solidFill>
                <a:latin typeface="Tenorite" panose="00000500000000000000" pitchFamily="2" charset="0"/>
              </a:rPr>
              <a:t>Unit F1.11 How do stories help Hindus live their lives?</a:t>
            </a:r>
          </a:p>
        </p:txBody>
      </p:sp>
      <p:sp>
        <p:nvSpPr>
          <p:cNvPr id="8" name="Google Shape;61;p14">
            <a:extLst>
              <a:ext uri="{FF2B5EF4-FFF2-40B4-BE49-F238E27FC236}">
                <a16:creationId xmlns:a16="http://schemas.microsoft.com/office/drawing/2014/main" id="{7C278DBE-DD66-A078-7261-A42865534D8A}"/>
              </a:ext>
            </a:extLst>
          </p:cNvPr>
          <p:cNvSpPr/>
          <p:nvPr/>
        </p:nvSpPr>
        <p:spPr>
          <a:xfrm>
            <a:off x="6445274" y="683239"/>
            <a:ext cx="5177655" cy="4270935"/>
          </a:xfrm>
          <a:prstGeom prst="roundRect">
            <a:avLst>
              <a:gd name="adj" fmla="val 1332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  <a:ea typeface="Times New Roman" panose="02020603050405020304" pitchFamily="18" charset="0"/>
                <a:cs typeface="+mn-cs"/>
              </a:rPr>
              <a:t>Key Learning</a:t>
            </a:r>
          </a:p>
          <a:p>
            <a:pPr marL="0" marR="0" lvl="0" indent="0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  <a:ea typeface="Times New Roman" panose="02020603050405020304" pitchFamily="18" charset="0"/>
                <a:cs typeface="+mn-cs"/>
              </a:rPr>
              <a:t>Recognise that many stories have a message</a:t>
            </a:r>
          </a:p>
          <a:p>
            <a:pPr marL="0" marR="0" lvl="0" indent="0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  <a:ea typeface="Times New Roman" panose="02020603050405020304" pitchFamily="18" charset="0"/>
                <a:cs typeface="+mn-cs"/>
              </a:rPr>
              <a:t>Retell the story about Ganesha and the party and express ideas about the message that kindness is better than boasting.</a:t>
            </a:r>
          </a:p>
          <a:p>
            <a:pPr marL="0" marR="0" lvl="0" indent="0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  <a:ea typeface="Times New Roman" panose="02020603050405020304" pitchFamily="18" charset="0"/>
                <a:cs typeface="+mn-cs"/>
              </a:rPr>
              <a:t>Retell the story of the Four Friends. Express ideas about how working together with different people can solve problems.</a:t>
            </a:r>
          </a:p>
          <a:p>
            <a:pPr marL="0" marR="0" lvl="0" indent="0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  <a:ea typeface="Times New Roman" panose="02020603050405020304" pitchFamily="18" charset="0"/>
                <a:cs typeface="+mn-cs"/>
              </a:rPr>
              <a:t>Retell the story of the Six Men and the Elephant. Express ideas about different ways of looking at the same thing.</a:t>
            </a:r>
          </a:p>
          <a:p>
            <a:pPr marL="0" marR="0" lvl="0" indent="0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  <a:ea typeface="Times New Roman" panose="02020603050405020304" pitchFamily="18" charset="0"/>
                <a:cs typeface="+mn-cs"/>
              </a:rPr>
              <a:t>Talk about what is meant by a mystery. Retell the story about Waiting for God and how God can be found everywhere.</a:t>
            </a:r>
          </a:p>
          <a:p>
            <a:pPr marL="0" marR="0" lvl="0" indent="0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  <a:ea typeface="Times New Roman" panose="02020603050405020304" pitchFamily="18" charset="0"/>
                <a:cs typeface="+mn-cs"/>
              </a:rPr>
              <a:t>Retell the story about Mother Ganges comes to India and the message that the natural world must be treated gently.</a:t>
            </a:r>
          </a:p>
          <a:p>
            <a:pPr marL="0" marR="0" lvl="0" indent="0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  <a:ea typeface="Times New Roman" panose="02020603050405020304" pitchFamily="18" charset="0"/>
                <a:cs typeface="+mn-cs"/>
              </a:rPr>
              <a:t>Retell the story about Krishna and the message that God can be seen in many different forms.</a:t>
            </a:r>
          </a:p>
        </p:txBody>
      </p:sp>
      <p:sp>
        <p:nvSpPr>
          <p:cNvPr id="9" name="Google Shape;61;p14">
            <a:extLst>
              <a:ext uri="{FF2B5EF4-FFF2-40B4-BE49-F238E27FC236}">
                <a16:creationId xmlns:a16="http://schemas.microsoft.com/office/drawing/2014/main" id="{D5817F6E-FB38-8BBE-21F7-90239520F850}"/>
              </a:ext>
            </a:extLst>
          </p:cNvPr>
          <p:cNvSpPr/>
          <p:nvPr/>
        </p:nvSpPr>
        <p:spPr>
          <a:xfrm>
            <a:off x="218322" y="2819094"/>
            <a:ext cx="4592656" cy="26719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4000"/>
              </a:lnSpc>
              <a:buClr>
                <a:schemeClr val="dk1"/>
              </a:buClr>
              <a:buSzPts val="1100"/>
            </a:pPr>
            <a:r>
              <a:rPr lang="en-GB" b="1" dirty="0">
                <a:solidFill>
                  <a:schemeClr val="tx1"/>
                </a:solidFill>
                <a:latin typeface="Tenorite" panose="00000500000000000000" pitchFamily="2" charset="0"/>
              </a:rPr>
              <a:t>Key Questions</a:t>
            </a:r>
            <a:endParaRPr lang="en-GB" b="1" dirty="0">
              <a:effectLst/>
              <a:latin typeface="Tenorite" panose="00000500000000000000" pitchFamily="2" charset="0"/>
              <a:ea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en-GB" sz="1400" kern="100" dirty="0">
                <a:effectLst/>
                <a:latin typeface="Tenorite" panose="00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How do stories tell us something about ourselves and the world?</a:t>
            </a:r>
          </a:p>
          <a:p>
            <a:pPr>
              <a:lnSpc>
                <a:spcPct val="114000"/>
              </a:lnSpc>
            </a:pPr>
            <a:r>
              <a:rPr lang="en-GB" sz="1400" dirty="0">
                <a:solidFill>
                  <a:schemeClr val="dk1"/>
                </a:solidFill>
                <a:highlight>
                  <a:srgbClr val="FFFFFF"/>
                </a:highlight>
                <a:latin typeface="Tenorite" panose="00000500000000000000" pitchFamily="2" charset="0"/>
                <a:ea typeface="Trebuchet MS"/>
                <a:cs typeface="Trebuchet MS"/>
                <a:sym typeface="Trebuchet MS"/>
              </a:rPr>
              <a:t>How do we learn about and deal with ‘other’ people in the world?</a:t>
            </a:r>
          </a:p>
          <a:p>
            <a:pPr>
              <a:lnSpc>
                <a:spcPct val="114000"/>
              </a:lnSpc>
            </a:pPr>
            <a:r>
              <a:rPr lang="en-GB" sz="1400" dirty="0">
                <a:solidFill>
                  <a:schemeClr val="dk1"/>
                </a:solidFill>
                <a:highlight>
                  <a:srgbClr val="FFFFFF"/>
                </a:highlight>
                <a:latin typeface="Tenorite" panose="00000500000000000000" pitchFamily="2" charset="0"/>
                <a:ea typeface="Trebuchet MS"/>
                <a:cs typeface="Trebuchet MS"/>
                <a:sym typeface="Trebuchet MS"/>
              </a:rPr>
              <a:t>What is truth? How can the same thing look different to different people?</a:t>
            </a:r>
          </a:p>
          <a:p>
            <a:pPr>
              <a:lnSpc>
                <a:spcPct val="114000"/>
              </a:lnSpc>
            </a:pPr>
            <a:r>
              <a:rPr lang="en-GB" sz="1400" dirty="0">
                <a:solidFill>
                  <a:schemeClr val="dk1"/>
                </a:solidFill>
                <a:highlight>
                  <a:srgbClr val="FFFFFF"/>
                </a:highlight>
                <a:latin typeface="Tenorite" panose="00000500000000000000" pitchFamily="2" charset="0"/>
                <a:ea typeface="Trebuchet MS"/>
                <a:cs typeface="Trebuchet MS"/>
                <a:sym typeface="Trebuchet MS"/>
              </a:rPr>
              <a:t>What is mystery? How do Hindus treat other people?</a:t>
            </a:r>
          </a:p>
          <a:p>
            <a:pPr>
              <a:lnSpc>
                <a:spcPct val="114000"/>
              </a:lnSpc>
            </a:pPr>
            <a:r>
              <a:rPr lang="en-GB" sz="1400" dirty="0">
                <a:solidFill>
                  <a:schemeClr val="dk1"/>
                </a:solidFill>
                <a:highlight>
                  <a:srgbClr val="FFFFFF"/>
                </a:highlight>
                <a:latin typeface="Tenorite" panose="00000500000000000000" pitchFamily="2" charset="0"/>
                <a:ea typeface="Trebuchet MS"/>
                <a:cs typeface="Trebuchet MS"/>
                <a:sym typeface="Trebuchet MS"/>
              </a:rPr>
              <a:t>How do Hindus care for the world?</a:t>
            </a:r>
          </a:p>
          <a:p>
            <a:pPr>
              <a:lnSpc>
                <a:spcPct val="114000"/>
              </a:lnSpc>
            </a:pPr>
            <a:r>
              <a:rPr lang="en-GB" sz="1400" dirty="0">
                <a:solidFill>
                  <a:schemeClr val="dk1"/>
                </a:solidFill>
                <a:highlight>
                  <a:srgbClr val="FFFFFF"/>
                </a:highlight>
                <a:latin typeface="Tenorite" panose="00000500000000000000" pitchFamily="2" charset="0"/>
                <a:ea typeface="Trebuchet MS"/>
                <a:cs typeface="Trebuchet MS"/>
                <a:sym typeface="Trebuchet MS"/>
              </a:rPr>
              <a:t>What do Hindus believe about God in the World? </a:t>
            </a:r>
          </a:p>
          <a:p>
            <a:pPr>
              <a:lnSpc>
                <a:spcPct val="114000"/>
              </a:lnSpc>
            </a:pP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Tenorite" panose="00000500000000000000" pitchFamily="2" charset="0"/>
              <a:ea typeface="Trebuchet MS"/>
              <a:cs typeface="Trebuchet MS"/>
              <a:sym typeface="Trebuchet MS"/>
            </a:endParaRPr>
          </a:p>
        </p:txBody>
      </p:sp>
      <p:sp>
        <p:nvSpPr>
          <p:cNvPr id="10" name="Google Shape;61;p14">
            <a:extLst>
              <a:ext uri="{FF2B5EF4-FFF2-40B4-BE49-F238E27FC236}">
                <a16:creationId xmlns:a16="http://schemas.microsoft.com/office/drawing/2014/main" id="{A500E655-EC87-A131-D0D1-1E32A5BFEA31}"/>
              </a:ext>
            </a:extLst>
          </p:cNvPr>
          <p:cNvSpPr/>
          <p:nvPr/>
        </p:nvSpPr>
        <p:spPr>
          <a:xfrm>
            <a:off x="5736489" y="5126186"/>
            <a:ext cx="5270125" cy="116723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  <a:ea typeface="Times New Roman" panose="02020603050405020304" pitchFamily="18" charset="0"/>
              </a:rPr>
              <a:t>Key vocabulary</a:t>
            </a: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  <a:ea typeface="Times New Roman" panose="02020603050405020304" pitchFamily="18" charset="0"/>
              </a:rPr>
              <a:t>Deity, Hindu, wealthy, Panchatantra, monk, talent. Blind, elephant, argue, mystery, atman, Namaste, Ganga, Brahma, meditation, avatar, Krishna</a:t>
            </a: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  <a:ea typeface="Times New Roman" panose="02020603050405020304" pitchFamily="18" charset="0"/>
              </a:rPr>
              <a:t>, compassion. 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enorite" panose="00000500000000000000" pitchFamily="2" charset="0"/>
              <a:ea typeface="Times New Roman" panose="02020603050405020304" pitchFamily="18" charset="0"/>
            </a:endParaRPr>
          </a:p>
        </p:txBody>
      </p:sp>
      <p:pic>
        <p:nvPicPr>
          <p:cNvPr id="4" name="Picture 3" descr="A black background with yellow text and a duck&#10;&#10;Description automatically generated">
            <a:extLst>
              <a:ext uri="{FF2B5EF4-FFF2-40B4-BE49-F238E27FC236}">
                <a16:creationId xmlns:a16="http://schemas.microsoft.com/office/drawing/2014/main" id="{1EB9B5B7-363C-9CFF-37BD-C63FC9F04D6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24" t="20713" r="57327" b="51386"/>
          <a:stretch/>
        </p:blipFill>
        <p:spPr>
          <a:xfrm>
            <a:off x="11383866" y="5925077"/>
            <a:ext cx="604111" cy="782196"/>
          </a:xfrm>
          <a:prstGeom prst="rect">
            <a:avLst/>
          </a:prstGeom>
        </p:spPr>
      </p:pic>
      <p:sp>
        <p:nvSpPr>
          <p:cNvPr id="2" name="Google Shape;61;p14">
            <a:extLst>
              <a:ext uri="{FF2B5EF4-FFF2-40B4-BE49-F238E27FC236}">
                <a16:creationId xmlns:a16="http://schemas.microsoft.com/office/drawing/2014/main" id="{394239A9-981E-9C0C-74D3-D2890A6062F5}"/>
              </a:ext>
            </a:extLst>
          </p:cNvPr>
          <p:cNvSpPr/>
          <p:nvPr/>
        </p:nvSpPr>
        <p:spPr>
          <a:xfrm>
            <a:off x="259297" y="879339"/>
            <a:ext cx="4551680" cy="172098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enorite" panose="0000050000000000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</a:rPr>
              <a:t>Prior learning in Reception</a:t>
            </a:r>
          </a:p>
          <a:p>
            <a:pPr marL="0" marR="0" lvl="0" indent="0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</a:rPr>
              <a:t>Recognise that people have different beliefs and celebrate special times in different ways. </a:t>
            </a:r>
          </a:p>
          <a:p>
            <a:pPr marL="0" marR="0" lvl="0" indent="0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</a:rPr>
              <a:t>Know some similarities and differences between different religious and cultural communities in this country.</a:t>
            </a:r>
            <a:endParaRPr lang="en-GB" sz="1400" b="1" dirty="0">
              <a:latin typeface="Tenorite" panose="00000500000000000000" pitchFamily="2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endParaRPr lang="en-GB" sz="1400" b="1" dirty="0">
              <a:effectLst/>
              <a:latin typeface="Tenorite" panose="00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71843C-680F-2EED-0C96-4D2D5350F292}"/>
              </a:ext>
            </a:extLst>
          </p:cNvPr>
          <p:cNvSpPr txBox="1"/>
          <p:nvPr/>
        </p:nvSpPr>
        <p:spPr>
          <a:xfrm>
            <a:off x="6537743" y="6461052"/>
            <a:ext cx="5085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Tenorite" panose="00000500000000000000" pitchFamily="2" charset="0"/>
              </a:rPr>
              <a:t>Knowledge Organiser for Believing and Belonging © Pennine Learning Associates Ltd</a:t>
            </a:r>
          </a:p>
        </p:txBody>
      </p:sp>
      <p:sp>
        <p:nvSpPr>
          <p:cNvPr id="12" name="Google Shape;61;p14">
            <a:extLst>
              <a:ext uri="{FF2B5EF4-FFF2-40B4-BE49-F238E27FC236}">
                <a16:creationId xmlns:a16="http://schemas.microsoft.com/office/drawing/2014/main" id="{77E6A8ED-B2CB-43CA-0DC0-9C2728366A04}"/>
              </a:ext>
            </a:extLst>
          </p:cNvPr>
          <p:cNvSpPr/>
          <p:nvPr/>
        </p:nvSpPr>
        <p:spPr>
          <a:xfrm>
            <a:off x="259297" y="5709801"/>
            <a:ext cx="4551680" cy="86307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GB" b="1" kern="0" dirty="0">
                <a:effectLst/>
                <a:latin typeface="Tenorite" panose="00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Transferable Question </a:t>
            </a:r>
          </a:p>
          <a:p>
            <a:pPr>
              <a:lnSpc>
                <a:spcPct val="115000"/>
              </a:lnSpc>
            </a:pPr>
            <a:r>
              <a:rPr lang="en-GB" sz="1400" kern="100" dirty="0">
                <a:latin typeface="Tenorite" panose="00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What special messages are contained in stories?</a:t>
            </a:r>
            <a:endParaRPr lang="en-GB" sz="1400" kern="100" dirty="0">
              <a:effectLst/>
              <a:latin typeface="Tenorite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58D5F2-3179-2A74-8432-92B68E4CF1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9277" y="960979"/>
            <a:ext cx="1244724" cy="1244724"/>
          </a:xfrm>
          <a:prstGeom prst="rect">
            <a:avLst/>
          </a:prstGeom>
        </p:spPr>
      </p:pic>
      <p:pic>
        <p:nvPicPr>
          <p:cNvPr id="11" name="Picture 10" descr="A logo of a person with a moon and a half moon&#10;&#10;Description automatically generated">
            <a:extLst>
              <a:ext uri="{FF2B5EF4-FFF2-40B4-BE49-F238E27FC236}">
                <a16:creationId xmlns:a16="http://schemas.microsoft.com/office/drawing/2014/main" id="{99B40BD3-0395-B078-1AB5-30006787658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338" y="2574158"/>
            <a:ext cx="1244724" cy="124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355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314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Tenorite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Jake Womack</dc:creator>
  <cp:lastModifiedBy>i ross</cp:lastModifiedBy>
  <cp:revision>10</cp:revision>
  <dcterms:created xsi:type="dcterms:W3CDTF">2024-03-26T17:19:45Z</dcterms:created>
  <dcterms:modified xsi:type="dcterms:W3CDTF">2025-03-11T15:36:32Z</dcterms:modified>
</cp:coreProperties>
</file>